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59" r:id="rId4"/>
    <p:sldMasterId id="2147483660" r:id="rId5"/>
    <p:sldMasterId id="2147483661" r:id="rId6"/>
  </p:sldMasterIdLst>
  <p:notesMasterIdLst>
    <p:notesMasterId r:id="rId54"/>
  </p:notesMasterIdLst>
  <p:sldIdLst>
    <p:sldId id="327" r:id="rId7"/>
    <p:sldId id="257" r:id="rId8"/>
    <p:sldId id="2069" r:id="rId9"/>
    <p:sldId id="2174" r:id="rId10"/>
    <p:sldId id="2068" r:id="rId11"/>
    <p:sldId id="2033" r:id="rId12"/>
    <p:sldId id="2074" r:id="rId13"/>
    <p:sldId id="2108" r:id="rId14"/>
    <p:sldId id="2107" r:id="rId15"/>
    <p:sldId id="2136" r:id="rId16"/>
    <p:sldId id="2135" r:id="rId17"/>
    <p:sldId id="2134" r:id="rId18"/>
    <p:sldId id="2133" r:id="rId19"/>
    <p:sldId id="2132" r:id="rId20"/>
    <p:sldId id="2109" r:id="rId21"/>
    <p:sldId id="2113" r:id="rId22"/>
    <p:sldId id="2110" r:id="rId23"/>
    <p:sldId id="2161" r:id="rId24"/>
    <p:sldId id="2172" r:id="rId25"/>
    <p:sldId id="2157" r:id="rId26"/>
    <p:sldId id="2158" r:id="rId27"/>
    <p:sldId id="2159" r:id="rId28"/>
    <p:sldId id="2160" r:id="rId29"/>
    <p:sldId id="2162" r:id="rId30"/>
    <p:sldId id="2164" r:id="rId31"/>
    <p:sldId id="2163" r:id="rId32"/>
    <p:sldId id="2165" r:id="rId33"/>
    <p:sldId id="2166" r:id="rId34"/>
    <p:sldId id="2169" r:id="rId35"/>
    <p:sldId id="2167" r:id="rId36"/>
    <p:sldId id="2168" r:id="rId37"/>
    <p:sldId id="2086" r:id="rId38"/>
    <p:sldId id="2151" r:id="rId39"/>
    <p:sldId id="2152" r:id="rId40"/>
    <p:sldId id="2153" r:id="rId41"/>
    <p:sldId id="2154" r:id="rId42"/>
    <p:sldId id="2156" r:id="rId43"/>
    <p:sldId id="2155" r:id="rId44"/>
    <p:sldId id="2137" r:id="rId45"/>
    <p:sldId id="2178" r:id="rId46"/>
    <p:sldId id="2141" r:id="rId47"/>
    <p:sldId id="2185" r:id="rId48"/>
    <p:sldId id="2142" r:id="rId49"/>
    <p:sldId id="2144" r:id="rId50"/>
    <p:sldId id="2145" r:id="rId51"/>
    <p:sldId id="2147" r:id="rId52"/>
    <p:sldId id="311" r:id="rId53"/>
  </p:sldIdLst>
  <p:sldSz cx="13444538" cy="7562850"/>
  <p:notesSz cx="10693400" cy="75628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Houzet" initials="" lastIdx="2" clrIdx="0"/>
  <p:cmAuthor id="2" name="Benoit Orihuela" initials="" lastIdx="2" clrIdx="1"/>
  <p:cmAuthor id="3" name="Jean-Philippe BEAUTE" initials="JB" lastIdx="1" clrIdx="2">
    <p:extLst>
      <p:ext uri="{19B8F6BF-5375-455C-9EA6-DF929625EA0E}">
        <p15:presenceInfo xmlns:p15="http://schemas.microsoft.com/office/powerpoint/2012/main" userId="S-1-5-21-2454814706-2140556776-3047272558-1116" providerId="AD"/>
      </p:ext>
    </p:extLst>
  </p:cmAuthor>
  <p:cmAuthor id="4" name="Laëtitia LYCKE" initials="LL" lastIdx="1" clrIdx="3">
    <p:extLst>
      <p:ext uri="{19B8F6BF-5375-455C-9EA6-DF929625EA0E}">
        <p15:presenceInfo xmlns:p15="http://schemas.microsoft.com/office/powerpoint/2012/main" userId="S::l.lycke@sictiam.fr::4295085e-b75d-40d4-b825-885904ef6673" providerId="AD"/>
      </p:ext>
    </p:extLst>
  </p:cmAuthor>
  <p:cmAuthor id="5" name="Marie Christine KOOPMANS" initials="MCK" lastIdx="2" clrIdx="4">
    <p:extLst>
      <p:ext uri="{19B8F6BF-5375-455C-9EA6-DF929625EA0E}">
        <p15:presenceInfo xmlns:p15="http://schemas.microsoft.com/office/powerpoint/2012/main" userId="S::mc.koopmans@sictiam.fr::393df7a8-4945-4e57-b73f-cc9f16a8d428" providerId="AD"/>
      </p:ext>
    </p:extLst>
  </p:cmAuthor>
  <p:cmAuthor id="6" name="Dominique HENIN" initials="DH" lastIdx="1" clrIdx="5">
    <p:extLst>
      <p:ext uri="{19B8F6BF-5375-455C-9EA6-DF929625EA0E}">
        <p15:presenceInfo xmlns:p15="http://schemas.microsoft.com/office/powerpoint/2012/main" userId="S::d.henin@sictiam.fr::0d81d393-15eb-4676-b737-1a44ce6a8a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984"/>
    <a:srgbClr val="2C55A2"/>
    <a:srgbClr val="333399"/>
    <a:srgbClr val="BABAE8"/>
    <a:srgbClr val="CFDB00"/>
    <a:srgbClr val="2C55A1"/>
    <a:srgbClr val="00ADE9"/>
    <a:srgbClr val="939598"/>
    <a:srgbClr val="FFB819"/>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6ADBB3-FB1A-4E74-BDC5-5486D021AE39}">
  <a:tblStyle styleId="{FA6ADBB3-FB1A-4E74-BDC5-5486D021AE3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633912" cy="37941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057900" y="0"/>
            <a:ext cx="4632325" cy="379412"/>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9750" y="946150"/>
            <a:ext cx="4533900" cy="25511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7183437"/>
            <a:ext cx="4633912" cy="37941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057900" y="7183437"/>
            <a:ext cx="4632325" cy="3794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llectivites-locales.gouv.fr/sites/default/files/migration/cl1b_apurement_compte_106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4884356942_4_374:notes"/>
          <p:cNvSpPr txBox="1">
            <a:spLocks noGrp="1"/>
          </p:cNvSpPr>
          <p:nvPr>
            <p:ph type="body" idx="1"/>
          </p:nvPr>
        </p:nvSpPr>
        <p:spPr>
          <a:xfrm>
            <a:off x="1069975" y="3640137"/>
            <a:ext cx="8553600" cy="297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25" name="Google Shape;725;g4884356942_4_374: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42292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4356942_4_20:notes"/>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g4884356942_4_20: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679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18</a:t>
            </a:fld>
            <a:endParaRPr lang="en-US"/>
          </a:p>
        </p:txBody>
      </p:sp>
    </p:spTree>
    <p:extLst>
      <p:ext uri="{BB962C8B-B14F-4D97-AF65-F5344CB8AC3E}">
        <p14:creationId xmlns:p14="http://schemas.microsoft.com/office/powerpoint/2010/main" val="288951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19</a:t>
            </a:fld>
            <a:endParaRPr lang="en-US"/>
          </a:p>
        </p:txBody>
      </p:sp>
    </p:spTree>
    <p:extLst>
      <p:ext uri="{BB962C8B-B14F-4D97-AF65-F5344CB8AC3E}">
        <p14:creationId xmlns:p14="http://schemas.microsoft.com/office/powerpoint/2010/main" val="262382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20</a:t>
            </a:fld>
            <a:endParaRPr lang="en-US"/>
          </a:p>
        </p:txBody>
      </p:sp>
    </p:spTree>
    <p:extLst>
      <p:ext uri="{BB962C8B-B14F-4D97-AF65-F5344CB8AC3E}">
        <p14:creationId xmlns:p14="http://schemas.microsoft.com/office/powerpoint/2010/main" val="142607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21</a:t>
            </a:fld>
            <a:endParaRPr lang="en-US"/>
          </a:p>
        </p:txBody>
      </p:sp>
    </p:spTree>
    <p:extLst>
      <p:ext uri="{BB962C8B-B14F-4D97-AF65-F5344CB8AC3E}">
        <p14:creationId xmlns:p14="http://schemas.microsoft.com/office/powerpoint/2010/main" val="9384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22</a:t>
            </a:fld>
            <a:endParaRPr lang="en-US"/>
          </a:p>
        </p:txBody>
      </p:sp>
    </p:spTree>
    <p:extLst>
      <p:ext uri="{BB962C8B-B14F-4D97-AF65-F5344CB8AC3E}">
        <p14:creationId xmlns:p14="http://schemas.microsoft.com/office/powerpoint/2010/main" val="31988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23</a:t>
            </a:fld>
            <a:endParaRPr lang="en-US"/>
          </a:p>
        </p:txBody>
      </p:sp>
    </p:spTree>
    <p:extLst>
      <p:ext uri="{BB962C8B-B14F-4D97-AF65-F5344CB8AC3E}">
        <p14:creationId xmlns:p14="http://schemas.microsoft.com/office/powerpoint/2010/main" val="273738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24</a:t>
            </a:fld>
            <a:endParaRPr lang="en-US"/>
          </a:p>
        </p:txBody>
      </p:sp>
    </p:spTree>
    <p:extLst>
      <p:ext uri="{BB962C8B-B14F-4D97-AF65-F5344CB8AC3E}">
        <p14:creationId xmlns:p14="http://schemas.microsoft.com/office/powerpoint/2010/main" val="1159580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algn="just"/>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25</a:t>
            </a:fld>
            <a:endParaRPr lang="en-US"/>
          </a:p>
        </p:txBody>
      </p:sp>
    </p:spTree>
    <p:extLst>
      <p:ext uri="{BB962C8B-B14F-4D97-AF65-F5344CB8AC3E}">
        <p14:creationId xmlns:p14="http://schemas.microsoft.com/office/powerpoint/2010/main" val="3215715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algn="just"/>
            <a:r>
              <a:rPr lang="fr-FR"/>
              <a:t>Si l’utilisateur répond « Non » (sélection par défaut) , on ferme le message et aucun traitement n’est réalisé.</a:t>
            </a:r>
          </a:p>
          <a:p>
            <a:pPr algn="just"/>
            <a:r>
              <a:rPr lang="fr-FR"/>
              <a:t>Si l’utilisateur répond « Oui », on lance le traitement et on affiche le message suivant à la fin du traitement : « Traitement terminé. OK »</a:t>
            </a:r>
          </a:p>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26</a:t>
            </a:fld>
            <a:endParaRPr lang="en-US"/>
          </a:p>
        </p:txBody>
      </p:sp>
    </p:spTree>
    <p:extLst>
      <p:ext uri="{BB962C8B-B14F-4D97-AF65-F5344CB8AC3E}">
        <p14:creationId xmlns:p14="http://schemas.microsoft.com/office/powerpoint/2010/main" val="32630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4356942_4_20:notes"/>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g4884356942_4_20: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algn="just"/>
            <a:r>
              <a:rPr lang="fr-FR" b="1"/>
              <a:t>Contrôle sur les options de génération d’écritures et édition de l’état de l’actif</a:t>
            </a:r>
            <a:endParaRPr lang="fr-FR"/>
          </a:p>
          <a:p>
            <a:pPr algn="just"/>
            <a:r>
              <a:rPr lang="fr-FR"/>
              <a:t>Si l’utilisateur répond « Non »</a:t>
            </a:r>
          </a:p>
          <a:p>
            <a:pPr algn="just"/>
            <a:r>
              <a:rPr lang="fr-FR"/>
              <a:t>-on ferme le message et l’option Génération des écritures (amortissement ou cession) n’est pas ouverte et aucun traitement n’est réalisé.</a:t>
            </a:r>
          </a:p>
          <a:p>
            <a:pPr algn="just"/>
            <a:r>
              <a:rPr lang="fr-FR"/>
              <a:t>-pour l’état de l’actif, on ferme le message mais on ouvre l’option.</a:t>
            </a:r>
          </a:p>
          <a:p>
            <a:pPr algn="just"/>
            <a:r>
              <a:rPr lang="fr-FR"/>
              <a:t>Si l’utilisateur répond « Oui »</a:t>
            </a:r>
          </a:p>
          <a:p>
            <a:pPr algn="just"/>
            <a:r>
              <a:rPr lang="fr-FR"/>
              <a:t>-on lance le traitement d’actualisation et on affiche le message « Traitement terminé. OK »  à la fin du traitement,</a:t>
            </a:r>
          </a:p>
          <a:p>
            <a:pPr algn="just"/>
            <a:r>
              <a:rPr lang="fr-FR"/>
              <a:t>-puis on ouvre l’option demandée.</a:t>
            </a:r>
          </a:p>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27</a:t>
            </a:fld>
            <a:endParaRPr lang="en-US"/>
          </a:p>
        </p:txBody>
      </p:sp>
    </p:spTree>
    <p:extLst>
      <p:ext uri="{BB962C8B-B14F-4D97-AF65-F5344CB8AC3E}">
        <p14:creationId xmlns:p14="http://schemas.microsoft.com/office/powerpoint/2010/main" val="2760060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28</a:t>
            </a:fld>
            <a:endParaRPr lang="en-US"/>
          </a:p>
        </p:txBody>
      </p:sp>
    </p:spTree>
    <p:extLst>
      <p:ext uri="{BB962C8B-B14F-4D97-AF65-F5344CB8AC3E}">
        <p14:creationId xmlns:p14="http://schemas.microsoft.com/office/powerpoint/2010/main" val="251398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29</a:t>
            </a:fld>
            <a:endParaRPr lang="en-US"/>
          </a:p>
        </p:txBody>
      </p:sp>
    </p:spTree>
    <p:extLst>
      <p:ext uri="{BB962C8B-B14F-4D97-AF65-F5344CB8AC3E}">
        <p14:creationId xmlns:p14="http://schemas.microsoft.com/office/powerpoint/2010/main" val="50350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30</a:t>
            </a:fld>
            <a:endParaRPr lang="en-US"/>
          </a:p>
        </p:txBody>
      </p:sp>
    </p:spTree>
    <p:extLst>
      <p:ext uri="{BB962C8B-B14F-4D97-AF65-F5344CB8AC3E}">
        <p14:creationId xmlns:p14="http://schemas.microsoft.com/office/powerpoint/2010/main" val="3917708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31</a:t>
            </a:fld>
            <a:endParaRPr lang="en-US"/>
          </a:p>
        </p:txBody>
      </p:sp>
    </p:spTree>
    <p:extLst>
      <p:ext uri="{BB962C8B-B14F-4D97-AF65-F5344CB8AC3E}">
        <p14:creationId xmlns:p14="http://schemas.microsoft.com/office/powerpoint/2010/main" val="13371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32</a:t>
            </a:fld>
            <a:endParaRPr lang="en-US"/>
          </a:p>
        </p:txBody>
      </p:sp>
    </p:spTree>
    <p:extLst>
      <p:ext uri="{BB962C8B-B14F-4D97-AF65-F5344CB8AC3E}">
        <p14:creationId xmlns:p14="http://schemas.microsoft.com/office/powerpoint/2010/main" val="88151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4356942_4_20:notes"/>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g4884356942_4_20: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770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a:t>Tout d’abord, vous devez vérifier sur chacun de vos établissements la norme comptable utilisée.</a:t>
            </a:r>
          </a:p>
          <a:p>
            <a:r>
              <a:rPr lang="fr-FR"/>
              <a:t>Seuls les établissements en Norme comptable M14 &gt; 3500 habitants sont concernés.</a:t>
            </a:r>
          </a:p>
          <a:p>
            <a:endParaRPr lang="fr-FR"/>
          </a:p>
          <a:p>
            <a:r>
              <a:rPr lang="fr-FR"/>
              <a:t>Accès : Bureau Organisation et données , bloc Organisation, option Etablissement</a:t>
            </a:r>
          </a:p>
          <a:p>
            <a:r>
              <a:rPr lang="fr-FR"/>
              <a:t>Sélectionnez votre établissement et cliquez sur l’onglet Paie et mandat.</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34</a:t>
            </a:fld>
            <a:endParaRPr lang="en-US"/>
          </a:p>
        </p:txBody>
      </p:sp>
    </p:spTree>
    <p:extLst>
      <p:ext uri="{BB962C8B-B14F-4D97-AF65-F5344CB8AC3E}">
        <p14:creationId xmlns:p14="http://schemas.microsoft.com/office/powerpoint/2010/main" val="435460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35</a:t>
            </a:fld>
            <a:endParaRPr lang="en-US"/>
          </a:p>
        </p:txBody>
      </p:sp>
    </p:spTree>
    <p:extLst>
      <p:ext uri="{BB962C8B-B14F-4D97-AF65-F5344CB8AC3E}">
        <p14:creationId xmlns:p14="http://schemas.microsoft.com/office/powerpoint/2010/main" val="4093088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a:t>Liste de codes Fonction disponible sur BLAPI : QEPAIE0226</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36</a:t>
            </a:fld>
            <a:endParaRPr lang="en-US"/>
          </a:p>
        </p:txBody>
      </p:sp>
    </p:spTree>
    <p:extLst>
      <p:ext uri="{BB962C8B-B14F-4D97-AF65-F5344CB8AC3E}">
        <p14:creationId xmlns:p14="http://schemas.microsoft.com/office/powerpoint/2010/main" val="64714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en-US"/>
              <a:t>-Comme </a:t>
            </a:r>
            <a:r>
              <a:rPr lang="en-US" err="1"/>
              <a:t>en</a:t>
            </a:r>
            <a:r>
              <a:rPr lang="en-US"/>
              <a:t> M14, les communes de </a:t>
            </a:r>
            <a:r>
              <a:rPr lang="en-US" err="1"/>
              <a:t>moins</a:t>
            </a:r>
            <a:r>
              <a:rPr lang="en-US"/>
              <a:t> de 3 500 habitants </a:t>
            </a:r>
            <a:r>
              <a:rPr lang="en-US" err="1"/>
              <a:t>peuvent</a:t>
            </a:r>
            <a:r>
              <a:rPr lang="en-US"/>
              <a:t> appliquer un plan de </a:t>
            </a:r>
            <a:r>
              <a:rPr lang="en-US" err="1"/>
              <a:t>comptes</a:t>
            </a:r>
            <a:r>
              <a:rPr lang="en-US"/>
              <a:t> par nature M57 </a:t>
            </a:r>
            <a:r>
              <a:rPr lang="en-US" err="1"/>
              <a:t>simplifié</a:t>
            </a:r>
            <a:r>
              <a:rPr lang="en-US"/>
              <a:t> (</a:t>
            </a:r>
            <a:r>
              <a:rPr lang="en-US" err="1"/>
              <a:t>abrégé</a:t>
            </a:r>
            <a:r>
              <a:rPr lang="en-US"/>
              <a:t>) </a:t>
            </a:r>
            <a:r>
              <a:rPr lang="en-US" err="1"/>
              <a:t>ou</a:t>
            </a:r>
            <a:r>
              <a:rPr lang="en-US"/>
              <a:t>, </a:t>
            </a:r>
            <a:r>
              <a:rPr lang="en-US" err="1"/>
              <a:t>si</a:t>
            </a:r>
            <a:r>
              <a:rPr lang="en-US"/>
              <a:t> </a:t>
            </a:r>
            <a:r>
              <a:rPr lang="en-US" err="1"/>
              <a:t>tel</a:t>
            </a:r>
            <a:r>
              <a:rPr lang="en-US"/>
              <a:t> </a:t>
            </a:r>
            <a:r>
              <a:rPr lang="en-US" err="1"/>
              <a:t>est</a:t>
            </a:r>
            <a:r>
              <a:rPr lang="en-US"/>
              <a:t> </a:t>
            </a:r>
            <a:r>
              <a:rPr lang="en-US" err="1"/>
              <a:t>leur</a:t>
            </a:r>
            <a:r>
              <a:rPr lang="en-US"/>
              <a:t> </a:t>
            </a:r>
            <a:r>
              <a:rPr lang="en-US" err="1"/>
              <a:t>choix</a:t>
            </a:r>
            <a:r>
              <a:rPr lang="en-US"/>
              <a:t>, un plan de </a:t>
            </a:r>
            <a:r>
              <a:rPr lang="en-US" err="1"/>
              <a:t>comptes</a:t>
            </a:r>
            <a:r>
              <a:rPr lang="en-US"/>
              <a:t> par nature M57 </a:t>
            </a:r>
            <a:r>
              <a:rPr lang="en-US" err="1"/>
              <a:t>développé</a:t>
            </a:r>
            <a:r>
              <a:rPr lang="en-US"/>
              <a:t>.   Il </a:t>
            </a:r>
            <a:r>
              <a:rPr lang="en-US" err="1"/>
              <a:t>est</a:t>
            </a:r>
            <a:r>
              <a:rPr lang="en-US"/>
              <a:t> </a:t>
            </a:r>
            <a:r>
              <a:rPr lang="en-US" err="1"/>
              <a:t>toutefois</a:t>
            </a:r>
            <a:r>
              <a:rPr lang="en-US"/>
              <a:t> </a:t>
            </a:r>
            <a:r>
              <a:rPr lang="en-US" err="1"/>
              <a:t>recommandé</a:t>
            </a:r>
            <a:r>
              <a:rPr lang="en-US"/>
              <a:t> de conserver le </a:t>
            </a:r>
            <a:r>
              <a:rPr lang="en-US" err="1"/>
              <a:t>référentiel</a:t>
            </a:r>
            <a:r>
              <a:rPr lang="en-US"/>
              <a:t> </a:t>
            </a:r>
            <a:r>
              <a:rPr lang="en-US" err="1"/>
              <a:t>simplifié</a:t>
            </a:r>
            <a:r>
              <a:rPr lang="en-US"/>
              <a:t> </a:t>
            </a:r>
            <a:r>
              <a:rPr lang="en-US" err="1"/>
              <a:t>afin</a:t>
            </a:r>
            <a:r>
              <a:rPr lang="en-US"/>
              <a:t> de </a:t>
            </a:r>
            <a:r>
              <a:rPr lang="en-US" err="1"/>
              <a:t>bénéficier</a:t>
            </a:r>
            <a:r>
              <a:rPr lang="en-US"/>
              <a:t> du cadre </a:t>
            </a:r>
            <a:r>
              <a:rPr lang="en-US" err="1"/>
              <a:t>budgétaire</a:t>
            </a:r>
            <a:r>
              <a:rPr lang="en-US"/>
              <a:t> </a:t>
            </a:r>
            <a:r>
              <a:rPr lang="en-US" err="1"/>
              <a:t>assoupli</a:t>
            </a:r>
            <a:r>
              <a:rPr lang="en-US"/>
              <a:t>.</a:t>
            </a:r>
            <a:endParaRPr lang="fr-FR"/>
          </a:p>
          <a:p>
            <a:r>
              <a:rPr lang="en-US"/>
              <a:t>-</a:t>
            </a:r>
            <a:r>
              <a:rPr lang="en-US" err="1"/>
              <a:t>Contrairement</a:t>
            </a:r>
            <a:r>
              <a:rPr lang="en-US"/>
              <a:t> à la M14, les CCAS/CIAS et Caisses Des </a:t>
            </a:r>
            <a:r>
              <a:rPr lang="en-US" err="1"/>
              <a:t>Ecoles</a:t>
            </a:r>
            <a:r>
              <a:rPr lang="en-US"/>
              <a:t> </a:t>
            </a:r>
            <a:r>
              <a:rPr lang="en-US" err="1"/>
              <a:t>doivent</a:t>
            </a:r>
            <a:r>
              <a:rPr lang="en-US"/>
              <a:t> appliquer le type de </a:t>
            </a:r>
            <a:r>
              <a:rPr lang="en-US" err="1"/>
              <a:t>norme</a:t>
            </a:r>
            <a:r>
              <a:rPr lang="en-US"/>
              <a:t> M57 de la commune </a:t>
            </a:r>
            <a:r>
              <a:rPr lang="en-US" err="1"/>
              <a:t>ou</a:t>
            </a:r>
            <a:r>
              <a:rPr lang="en-US"/>
              <a:t> du </a:t>
            </a:r>
            <a:r>
              <a:rPr lang="en-US" err="1"/>
              <a:t>groupement</a:t>
            </a:r>
            <a:r>
              <a:rPr lang="en-US"/>
              <a:t> de </a:t>
            </a:r>
            <a:r>
              <a:rPr lang="en-US" err="1"/>
              <a:t>rattachement</a:t>
            </a:r>
            <a:r>
              <a:rPr lang="en-US"/>
              <a:t>, </a:t>
            </a:r>
            <a:r>
              <a:rPr lang="en-US" err="1"/>
              <a:t>indépendamment</a:t>
            </a:r>
            <a:r>
              <a:rPr lang="en-US"/>
              <a:t> de </a:t>
            </a:r>
            <a:r>
              <a:rPr lang="en-US" err="1"/>
              <a:t>leur</a:t>
            </a:r>
            <a:r>
              <a:rPr lang="en-US"/>
              <a:t> structuration </a:t>
            </a:r>
            <a:r>
              <a:rPr lang="en-US" err="1"/>
              <a:t>budgétaire</a:t>
            </a:r>
            <a:r>
              <a:rPr lang="en-US"/>
              <a:t> (budget principal </a:t>
            </a:r>
            <a:r>
              <a:rPr lang="en-US" err="1"/>
              <a:t>ou</a:t>
            </a:r>
            <a:r>
              <a:rPr lang="en-US"/>
              <a:t> budget </a:t>
            </a:r>
            <a:r>
              <a:rPr lang="en-US" err="1"/>
              <a:t>annexe</a:t>
            </a:r>
            <a:r>
              <a:rPr lang="en-US"/>
              <a:t>).</a:t>
            </a:r>
            <a:endParaRPr lang="fr-FR"/>
          </a:p>
          <a:p>
            <a:endParaRPr lang="en-US">
              <a:latin typeface="Calibri"/>
              <a:cs typeface="Calibri"/>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a:p>
        </p:txBody>
      </p:sp>
    </p:spTree>
    <p:extLst>
      <p:ext uri="{BB962C8B-B14F-4D97-AF65-F5344CB8AC3E}">
        <p14:creationId xmlns:p14="http://schemas.microsoft.com/office/powerpoint/2010/main" val="775171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4356942_4_20:notes"/>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g4884356942_4_20: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23262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39</a:t>
            </a:fld>
            <a:endParaRPr lang="en-US"/>
          </a:p>
        </p:txBody>
      </p:sp>
    </p:spTree>
    <p:extLst>
      <p:ext uri="{BB962C8B-B14F-4D97-AF65-F5344CB8AC3E}">
        <p14:creationId xmlns:p14="http://schemas.microsoft.com/office/powerpoint/2010/main" val="1345800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4356942_4_20:notes"/>
          <p:cNvSpPr txBox="1">
            <a:spLocks noGrp="1"/>
          </p:cNvSpPr>
          <p:nvPr>
            <p:ph type="body" idx="1"/>
          </p:nvPr>
        </p:nvSpPr>
        <p:spPr>
          <a:xfrm>
            <a:off x="1069975" y="3640137"/>
            <a:ext cx="8553450" cy="297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 name="Google Shape;85;g4884356942_4_20: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6891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sz="1800"/>
              <a:t>En ce cas, l’adoption du référentiel M57 « simplifié » est définitive</a:t>
            </a:r>
          </a:p>
          <a:p>
            <a:r>
              <a:rPr lang="fr-FR"/>
              <a:t> </a:t>
            </a:r>
            <a:r>
              <a:rPr lang="fr-FR" sz="1800"/>
              <a:t>apurement 1069 : </a:t>
            </a:r>
            <a:r>
              <a:rPr lang="fr-FR" sz="1800">
                <a:hlinkClick r:id="rId3"/>
              </a:rPr>
              <a:t>https://www.collectivites-locales.gouv.fr/sites/default/files/migration/cl1b_apurement_compte_1069.pdf</a:t>
            </a:r>
            <a:endParaRPr lang="fr-FR">
              <a:hlinkClick r:id="rId3"/>
            </a:endParaRPr>
          </a:p>
          <a:p>
            <a:endParaRPr lang="fr-FR"/>
          </a:p>
          <a:p>
            <a:r>
              <a:rPr lang="fr-FR"/>
              <a:t>Le compte 1069 est apuré au vu d’une délibération soit par opération semi-budgétaire soit par opération d’ordre</a:t>
            </a:r>
          </a:p>
          <a:p>
            <a:endParaRPr lang="fr-FR" sz="180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a:p>
        </p:txBody>
      </p:sp>
    </p:spTree>
    <p:extLst>
      <p:ext uri="{BB962C8B-B14F-4D97-AF65-F5344CB8AC3E}">
        <p14:creationId xmlns:p14="http://schemas.microsoft.com/office/powerpoint/2010/main" val="80565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a:t>Pour mémoire, l’application du référentiel M57 ainsi que la dématérialisation des délibérations budgétaires conditionnent l’expérimentation du compte financier unique.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80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a:t>le seuil de 500 habitants existant en M14 est supprimé en M57</a:t>
            </a:r>
            <a:endParaRPr lang="fr-FR" sz="180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a:p>
        </p:txBody>
      </p:sp>
    </p:spTree>
    <p:extLst>
      <p:ext uri="{BB962C8B-B14F-4D97-AF65-F5344CB8AC3E}">
        <p14:creationId xmlns:p14="http://schemas.microsoft.com/office/powerpoint/2010/main" val="10810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a:t>Pour mémoire, l’application du référentiel M57 ainsi que la dématérialisation des délibérations budgétaires conditionnent l’expérimentation du compte financier unique.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80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a:t>le seuil de 500 habitants existant en M14 est supprimé en M57</a:t>
            </a:r>
            <a:endParaRPr lang="fr-FR" sz="180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a:p>
        </p:txBody>
      </p:sp>
    </p:spTree>
    <p:extLst>
      <p:ext uri="{BB962C8B-B14F-4D97-AF65-F5344CB8AC3E}">
        <p14:creationId xmlns:p14="http://schemas.microsoft.com/office/powerpoint/2010/main" val="369378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algn="just"/>
            <a:r>
              <a:rPr lang="fr-FR" b="1" i="1"/>
              <a:t>Dès que la collectivité rencontre un risque conduisant au versement d’une somme significative, il convient de le prévoir et de constituer une provision :</a:t>
            </a:r>
            <a:r>
              <a:rPr lang="fr-FR"/>
              <a:t> </a:t>
            </a:r>
          </a:p>
          <a:p>
            <a:pPr marL="285750" indent="-285750" algn="just">
              <a:buChar char="•"/>
            </a:pPr>
            <a:r>
              <a:rPr lang="fr-FR" b="1" i="1"/>
              <a:t>Il faut délibérer</a:t>
            </a:r>
            <a:endParaRPr lang="fr-FR"/>
          </a:p>
          <a:p>
            <a:pPr marL="285750" indent="-285750" algn="just">
              <a:buChar char="•"/>
            </a:pPr>
            <a:r>
              <a:rPr lang="fr-FR" b="1" i="1"/>
              <a:t>Prévoir sur l’exercice du constat les inscriptions budgétaires nécessaires</a:t>
            </a:r>
            <a:endParaRPr lang="fr-FR"/>
          </a:p>
          <a:p>
            <a:pPr marL="285750" indent="-285750" algn="just">
              <a:buChar char="•"/>
            </a:pPr>
            <a:r>
              <a:rPr lang="fr-FR" b="1" i="1"/>
              <a:t>Renseigner l’annexe des documents budgétaires </a:t>
            </a:r>
            <a:endParaRPr lang="fr-FR"/>
          </a:p>
          <a:p>
            <a:pPr indent="0" algn="just"/>
            <a:r>
              <a:rPr lang="fr-FR" b="1" i="1"/>
              <a:t>Puis :</a:t>
            </a:r>
            <a:r>
              <a:rPr lang="fr-FR"/>
              <a:t> </a:t>
            </a:r>
          </a:p>
          <a:p>
            <a:pPr marL="285750" indent="-285750" algn="just">
              <a:buChar char="•"/>
            </a:pPr>
            <a:r>
              <a:rPr lang="fr-FR" b="1" i="1"/>
              <a:t>Lorsque le risque ou la charge se réalise (sur un exercice ultérieur), la collectivité constate la charge réelle et effective (dépense réelle) dans son résultat comptable et budgétaire. En parallèle, elle effectue la « reprise » de la provision. </a:t>
            </a:r>
            <a:endParaRPr lang="fr-FR"/>
          </a:p>
          <a:p>
            <a:pPr marL="285750" indent="-285750" algn="just">
              <a:buChar char="•"/>
            </a:pPr>
            <a:r>
              <a:rPr lang="fr-FR" b="1" i="1"/>
              <a:t>Si le risque disparaît ou diminue, il convient également d’effectuer la « reprise » de la provision</a:t>
            </a:r>
            <a:endParaRPr lang="fr-FR"/>
          </a:p>
          <a:p>
            <a:pPr indent="0" algn="just"/>
            <a:r>
              <a:rPr lang="fr-FR" b="1" i="1"/>
              <a:t> </a:t>
            </a:r>
            <a:r>
              <a:rPr lang="fr-FR"/>
              <a:t> </a:t>
            </a:r>
          </a:p>
          <a:p>
            <a:pPr marL="0" lvl="1" indent="0"/>
            <a:r>
              <a:rPr lang="fr-FR"/>
              <a:t>En M57, la constitution d’une provision pour risque est </a:t>
            </a:r>
            <a:r>
              <a:rPr lang="fr-FR" b="1"/>
              <a:t>obligatoire</a:t>
            </a:r>
            <a:r>
              <a:rPr lang="fr-FR"/>
              <a:t> : </a:t>
            </a:r>
            <a:br>
              <a:rPr lang="fr-FR"/>
            </a:br>
            <a:br>
              <a:rPr lang="fr-FR"/>
            </a:br>
            <a:endParaRPr lang="fr-FR"/>
          </a:p>
          <a:p>
            <a:pPr marL="342900" lvl="1" indent="-342900">
              <a:buFont typeface="Arial,Sans-Serif"/>
              <a:buChar char="•"/>
            </a:pPr>
            <a:r>
              <a:rPr lang="fr-FR"/>
              <a:t>à l’apparition d’un contentieux</a:t>
            </a:r>
            <a:endParaRPr lang="en-US"/>
          </a:p>
          <a:p>
            <a:pPr marL="342900" lvl="1" indent="-342900">
              <a:buFont typeface="Arial,Sans-Serif"/>
              <a:buChar char="•"/>
            </a:pPr>
            <a:r>
              <a:rPr lang="fr-FR"/>
              <a:t>en cas de procédure collective</a:t>
            </a:r>
            <a:endParaRPr lang="en-US"/>
          </a:p>
          <a:p>
            <a:pPr marL="342900" lvl="1" indent="-342900">
              <a:buFont typeface="Arial,Sans-Serif"/>
              <a:buChar char="•"/>
            </a:pPr>
            <a:r>
              <a:rPr lang="fr-FR"/>
              <a:t>en cas de dépréciation de la valeur d’un actif </a:t>
            </a:r>
            <a:endParaRPr lang="en-US"/>
          </a:p>
          <a:p>
            <a:pPr marL="342900" lvl="1" indent="-342900">
              <a:buFont typeface="Arial,Sans-Serif"/>
              <a:buChar char="•"/>
            </a:pPr>
            <a:r>
              <a:rPr lang="fr-FR"/>
              <a:t>en cas de recouvrement compromis malgré les diligences du comptable</a:t>
            </a:r>
            <a:endParaRPr lang="en-US"/>
          </a:p>
          <a:p>
            <a:pPr algn="just"/>
            <a:endParaRPr lang="fr-FR"/>
          </a:p>
          <a:p>
            <a:pPr indent="0" algn="just"/>
            <a:r>
              <a:rPr lang="fr-FR" b="1" i="1"/>
              <a:t>Dans ce cas le montant de la provision/dépréciation doit être enregistré dans sa totalité sur l'exercice au cours duquel le risque ou la perte de valeur est constaté.</a:t>
            </a:r>
            <a:r>
              <a:rPr lang="fr-FR"/>
              <a:t> </a:t>
            </a:r>
          </a:p>
          <a:p>
            <a:pPr algn="just"/>
            <a:r>
              <a:rPr lang="fr-FR" b="1" i="1"/>
              <a:t> </a:t>
            </a:r>
            <a:r>
              <a:rPr lang="fr-FR"/>
              <a:t> </a:t>
            </a:r>
          </a:p>
          <a:p>
            <a:pPr marL="0" indent="0"/>
            <a:r>
              <a:rPr lang="fr-FR" b="1" i="1"/>
              <a:t>Pour les autres risques et dépréciations, la constitution d’un provision/dépréciation est facultative et peut être étalée sur plusieurs années.</a:t>
            </a:r>
            <a:r>
              <a:rPr lang="fr-FR"/>
              <a:t> </a:t>
            </a:r>
          </a:p>
          <a:p>
            <a:pPr marL="0" indent="0"/>
            <a:endParaRPr lang="fr-FR"/>
          </a:p>
          <a:p>
            <a:pPr marL="0" indent="0"/>
            <a:r>
              <a:rPr lang="fr-FR"/>
              <a:t>Possibilité d'étaler les provisions pour les risques non obligatoires</a:t>
            </a:r>
          </a:p>
          <a:p>
            <a:pPr marL="0" indent="0"/>
            <a:r>
              <a:rPr lang="fr-FR"/>
              <a:t>Pas de neutralisation</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a:p>
        </p:txBody>
      </p:sp>
    </p:spTree>
    <p:extLst>
      <p:ext uri="{BB962C8B-B14F-4D97-AF65-F5344CB8AC3E}">
        <p14:creationId xmlns:p14="http://schemas.microsoft.com/office/powerpoint/2010/main" val="79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sz="1800"/>
              <a:t>Toutefois, si elles le souhaitent, elles pourront opter pour le régime des AP-AE des Métropoles, ce qui impliquera qu’elles adoptent un RBF, notamment pour préciser les règles de gestion des AP-AE, en particulier les règles d’annulation </a:t>
            </a:r>
          </a:p>
          <a:p>
            <a:r>
              <a:rPr lang="fr-FR"/>
              <a:t>Comme en M14, les communes de moins de 3 500 habitants pourront appliquer un plan de comptes par nature M57 abrégé ou, si tel est leur choix, un plan de comptes par nature M57 développé. ✔ Dans une optique de simplification, les plans de comptes M57 abrégé et développé tiennent compte des obligations comptables applicables respectivement aux communes de moins et de plus de 3 500 habitants</a:t>
            </a:r>
            <a:r>
              <a:rPr lang="fr-FR" sz="1800"/>
              <a:t>.</a:t>
            </a:r>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10</a:t>
            </a:fld>
            <a:endParaRPr lang="en-US"/>
          </a:p>
        </p:txBody>
      </p:sp>
    </p:spTree>
    <p:extLst>
      <p:ext uri="{BB962C8B-B14F-4D97-AF65-F5344CB8AC3E}">
        <p14:creationId xmlns:p14="http://schemas.microsoft.com/office/powerpoint/2010/main" val="147283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269875" indent="0">
              <a:lnSpc>
                <a:spcPct val="114999"/>
              </a:lnSpc>
              <a:spcAft>
                <a:spcPts val="200"/>
              </a:spcAft>
            </a:pPr>
            <a:r>
              <a:rPr lang="fr-FR"/>
              <a:t>Le compte financier unique est le remplacement du compte de gestion et du compte administratif, il est en expérimentation auprès de quelques collectivités et un nouvel appel à l’expérimentateur a été lancé date limite 01/07/2021. Ce CFU nécessite la M57. </a:t>
            </a:r>
            <a:endParaRPr lang="en-US"/>
          </a:p>
          <a:p>
            <a:pPr marL="269875" indent="0">
              <a:lnSpc>
                <a:spcPct val="114999"/>
              </a:lnSpc>
              <a:spcAft>
                <a:spcPts val="200"/>
              </a:spcAft>
            </a:pPr>
            <a:endParaRPr lang="fr-FR"/>
          </a:p>
          <a:p>
            <a:pPr marL="269875" indent="0">
              <a:lnSpc>
                <a:spcPct val="114999"/>
              </a:lnSpc>
              <a:spcAft>
                <a:spcPts val="200"/>
              </a:spcAft>
            </a:pPr>
            <a:endParaRPr lang="fr-FR"/>
          </a:p>
          <a:p>
            <a:pPr marL="269875" indent="0">
              <a:lnSpc>
                <a:spcPct val="114999"/>
              </a:lnSpc>
              <a:spcAft>
                <a:spcPts val="200"/>
              </a:spcAft>
            </a:pPr>
            <a:r>
              <a:rPr lang="fr-FR" b="1"/>
              <a:t>PREREQUIS </a:t>
            </a:r>
            <a:endParaRPr lang="fr-FR"/>
          </a:p>
          <a:p>
            <a:pPr marL="269875" indent="0">
              <a:lnSpc>
                <a:spcPct val="114999"/>
              </a:lnSpc>
              <a:spcAft>
                <a:spcPts val="200"/>
              </a:spcAft>
            </a:pPr>
            <a:r>
              <a:rPr lang="fr-FR"/>
              <a:t>- Adopter le référentiel budgétaire et comptable M57 </a:t>
            </a:r>
          </a:p>
          <a:p>
            <a:pPr marL="269875" indent="0">
              <a:lnSpc>
                <a:spcPct val="114999"/>
              </a:lnSpc>
              <a:spcAft>
                <a:spcPts val="200"/>
              </a:spcAft>
            </a:pPr>
            <a:r>
              <a:rPr lang="fr-FR"/>
              <a:t>- Figurer sur l’arrêté Arrêté fixant la liste des collectivités territoriales, des groupements et des services d'incendie et de secours admis à expérimenter le compte financier unique</a:t>
            </a:r>
          </a:p>
          <a:p>
            <a:pPr marL="269875" indent="0">
              <a:lnSpc>
                <a:spcPct val="114999"/>
              </a:lnSpc>
              <a:spcAft>
                <a:spcPts val="200"/>
              </a:spcAft>
            </a:pPr>
            <a:r>
              <a:rPr lang="fr-FR"/>
              <a:t>- Dématérialiser les documents budgétaires </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179212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01888" y="6169028"/>
            <a:ext cx="11596200" cy="711300"/>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rgbClr val="000000"/>
              </a:buClr>
              <a:buSzPts val="1400"/>
              <a:buFont typeface="Arial"/>
              <a:buNone/>
              <a:defRPr sz="36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body" idx="1"/>
          </p:nvPr>
        </p:nvSpPr>
        <p:spPr>
          <a:xfrm>
            <a:off x="901888" y="6880223"/>
            <a:ext cx="11596200" cy="396900"/>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263"/>
              </a:spcBef>
              <a:spcAft>
                <a:spcPts val="0"/>
              </a:spcAft>
              <a:buClr>
                <a:schemeClr val="lt1"/>
              </a:buClr>
              <a:buSzPts val="2000"/>
              <a:buFont typeface="Courier New"/>
              <a:buNone/>
              <a:defRPr sz="2000" b="0" i="0" u="none" strike="noStrike" cap="none">
                <a:solidFill>
                  <a:schemeClr val="lt1"/>
                </a:solidFill>
                <a:latin typeface="Arial"/>
                <a:ea typeface="Arial"/>
                <a:cs typeface="Arial"/>
                <a:sym typeface="Arial"/>
              </a:defRPr>
            </a:lvl1pPr>
            <a:lvl2pPr marL="914400" marR="0" lvl="1" indent="-419100" algn="l" rtl="0">
              <a:lnSpc>
                <a:spcPct val="90000"/>
              </a:lnSpc>
              <a:spcBef>
                <a:spcPts val="625"/>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L="1371600" marR="0" lvl="2" indent="-387350" algn="l" rtl="0">
              <a:lnSpc>
                <a:spcPct val="90000"/>
              </a:lnSpc>
              <a:spcBef>
                <a:spcPts val="625"/>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3pPr>
            <a:lvl4pPr marL="1828800" marR="0" lvl="3" indent="-368300" algn="l" rtl="0">
              <a:lnSpc>
                <a:spcPct val="90000"/>
              </a:lnSpc>
              <a:spcBef>
                <a:spcPts val="625"/>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625"/>
              </a:spcBef>
              <a:spcAft>
                <a:spcPts val="0"/>
              </a:spcAft>
              <a:buClr>
                <a:schemeClr val="dk1"/>
              </a:buClr>
              <a:buSzPts val="2200"/>
              <a:buFont typeface="Arial"/>
              <a:buChar char="•"/>
              <a:defRPr sz="2200" b="0" i="0" u="none" strike="noStrike" cap="none">
                <a:solidFill>
                  <a:schemeClr val="dk1"/>
                </a:solidFill>
                <a:latin typeface="Helvetica Neue"/>
                <a:ea typeface="Helvetica Neue"/>
                <a:cs typeface="Helvetica Neue"/>
                <a:sym typeface="Helvetica Neue"/>
              </a:defRPr>
            </a:lvl5pPr>
            <a:lvl6pPr marL="2743200" marR="0" lvl="5" indent="-372300" algn="l" rtl="0">
              <a:lnSpc>
                <a:spcPct val="90000"/>
              </a:lnSpc>
              <a:spcBef>
                <a:spcPts val="629"/>
              </a:spcBef>
              <a:spcAft>
                <a:spcPts val="0"/>
              </a:spcAft>
              <a:buClr>
                <a:schemeClr val="dk1"/>
              </a:buClr>
              <a:buSzPts val="2263"/>
              <a:buFont typeface="Arial"/>
              <a:buChar char="•"/>
              <a:defRPr sz="2263" b="0" i="0" u="none" strike="noStrike" cap="none">
                <a:solidFill>
                  <a:schemeClr val="dk1"/>
                </a:solidFill>
                <a:latin typeface="Calibri"/>
                <a:ea typeface="Calibri"/>
                <a:cs typeface="Calibri"/>
                <a:sym typeface="Calibri"/>
              </a:defRPr>
            </a:lvl6pPr>
            <a:lvl7pPr marL="3200400" marR="0" lvl="6" indent="-372300" algn="l" rtl="0">
              <a:lnSpc>
                <a:spcPct val="90000"/>
              </a:lnSpc>
              <a:spcBef>
                <a:spcPts val="629"/>
              </a:spcBef>
              <a:spcAft>
                <a:spcPts val="0"/>
              </a:spcAft>
              <a:buClr>
                <a:schemeClr val="dk1"/>
              </a:buClr>
              <a:buSzPts val="2263"/>
              <a:buFont typeface="Arial"/>
              <a:buChar char="•"/>
              <a:defRPr sz="2263" b="0" i="0" u="none" strike="noStrike" cap="none">
                <a:solidFill>
                  <a:schemeClr val="dk1"/>
                </a:solidFill>
                <a:latin typeface="Calibri"/>
                <a:ea typeface="Calibri"/>
                <a:cs typeface="Calibri"/>
                <a:sym typeface="Calibri"/>
              </a:defRPr>
            </a:lvl7pPr>
            <a:lvl8pPr marL="3657600" marR="0" lvl="7" indent="-372300" algn="l" rtl="0">
              <a:lnSpc>
                <a:spcPct val="90000"/>
              </a:lnSpc>
              <a:spcBef>
                <a:spcPts val="629"/>
              </a:spcBef>
              <a:spcAft>
                <a:spcPts val="0"/>
              </a:spcAft>
              <a:buClr>
                <a:schemeClr val="dk1"/>
              </a:buClr>
              <a:buSzPts val="2263"/>
              <a:buFont typeface="Arial"/>
              <a:buChar char="•"/>
              <a:defRPr sz="2263" b="0" i="0" u="none" strike="noStrike" cap="none">
                <a:solidFill>
                  <a:schemeClr val="dk1"/>
                </a:solidFill>
                <a:latin typeface="Calibri"/>
                <a:ea typeface="Calibri"/>
                <a:cs typeface="Calibri"/>
                <a:sym typeface="Calibri"/>
              </a:defRPr>
            </a:lvl8pPr>
            <a:lvl9pPr marL="4114800" marR="0" lvl="8" indent="-372300" algn="l" rtl="0">
              <a:lnSpc>
                <a:spcPct val="90000"/>
              </a:lnSpc>
              <a:spcBef>
                <a:spcPts val="629"/>
              </a:spcBef>
              <a:spcAft>
                <a:spcPts val="0"/>
              </a:spcAft>
              <a:buClr>
                <a:schemeClr val="dk1"/>
              </a:buClr>
              <a:buSzPts val="2263"/>
              <a:buFont typeface="Arial"/>
              <a:buChar char="•"/>
              <a:defRPr sz="226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103269" y="3629025"/>
            <a:ext cx="3588300" cy="2082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5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902" y="1391273"/>
            <a:ext cx="5931110" cy="2078457"/>
          </a:xfrm>
        </p:spPr>
        <p:txBody>
          <a:bodyPr>
            <a:spAutoFit/>
          </a:bodyPr>
          <a:lstStyle>
            <a:lvl1pPr>
              <a:defRPr sz="713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723985" y="1"/>
            <a:ext cx="6720553" cy="7560755"/>
          </a:xfrm>
          <a:blipFill>
            <a:blip r:embed="rId2"/>
            <a:stretch>
              <a:fillRect/>
            </a:stretch>
          </a:blipFill>
        </p:spPr>
        <p:txBody>
          <a:bodyPr tIns="548640" anchor="ctr" anchorCtr="0">
            <a:noAutofit/>
          </a:bodyPr>
          <a:lstStyle>
            <a:lvl1pPr marL="0" indent="0" algn="ctr">
              <a:buNone/>
              <a:defRPr sz="173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163403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itle" userDrawn="1">
  <p:cSld name="17_Conception personnalisée">
    <p:bg>
      <p:bgPr>
        <a:solidFill>
          <a:schemeClr val="lt1"/>
        </a:solidFill>
        <a:effectLst/>
      </p:bgPr>
    </p:bg>
    <p:spTree>
      <p:nvGrpSpPr>
        <p:cNvPr id="1" name=""/>
        <p:cNvGrpSpPr/>
        <p:nvPr/>
      </p:nvGrpSpPr>
      <p:grpSpPr bwMode="auto">
        <a:xfrm>
          <a:off x="0" y="0"/>
          <a:ext cx="0" cy="0"/>
          <a:chOff x="0" y="0"/>
          <a:chExt cx="0" cy="0"/>
        </a:xfrm>
      </p:grpSpPr>
      <p:sp>
        <p:nvSpPr>
          <p:cNvPr id="4" name="Rectangle 1"/>
          <p:cNvSpPr>
            <a:spLocks noGrp="1" noChangeShapeType="1"/>
          </p:cNvSpPr>
          <p:nvPr/>
        </p:nvSpPr>
        <p:spPr bwMode="auto">
          <a:xfrm>
            <a:off x="0" y="0"/>
            <a:ext cx="13444537" cy="7562850"/>
          </a:xfrm>
          <a:prstGeom prst="rect">
            <a:avLst/>
          </a:prstGeom>
          <a:solidFill>
            <a:srgbClr val="295495"/>
          </a:solidFill>
        </p:spPr>
        <p:txBody>
          <a:bodyPr lIns="91440" tIns="45720" rIns="91440" bIns="45720" anchor="ctr" anchorCtr="0"/>
          <a:lstStyle/>
          <a:p>
            <a:pPr>
              <a:defRPr/>
            </a:pPr>
            <a:endParaRPr/>
          </a:p>
        </p:txBody>
      </p:sp>
      <p:sp>
        <p:nvSpPr>
          <p:cNvPr id="5" name="object 7"/>
          <p:cNvSpPr/>
          <p:nvPr/>
        </p:nvSpPr>
        <p:spPr bwMode="auto">
          <a:xfrm>
            <a:off x="723900" y="6319837"/>
            <a:ext cx="4024312" cy="723900"/>
          </a:xfrm>
          <a:prstGeom prst="rect">
            <a:avLst/>
          </a:prstGeom>
          <a:noFill/>
        </p:spPr>
        <p:txBody>
          <a:bodyPr lIns="0" tIns="0" rIns="0" bIns="0">
            <a:spAutoFit/>
          </a:bodyPr>
          <a:lstStyle/>
          <a:p>
            <a:pPr marL="12700" lvl="0" indent="-12700">
              <a:lnSpc>
                <a:spcPct val="104000"/>
              </a:lnSpc>
              <a:defRPr/>
            </a:pPr>
            <a:r>
              <a:rPr sz="1500">
                <a:solidFill>
                  <a:schemeClr val="lt1"/>
                </a:solidFill>
                <a:latin typeface="Gotham HTF Book Condensed"/>
              </a:rPr>
              <a:t>Business Pôle 2</a:t>
            </a:r>
            <a:endParaRPr/>
          </a:p>
          <a:p>
            <a:pPr marL="12700" lvl="0" indent="-12700">
              <a:lnSpc>
                <a:spcPct val="104000"/>
              </a:lnSpc>
              <a:defRPr/>
            </a:pPr>
            <a:r>
              <a:rPr sz="1500">
                <a:solidFill>
                  <a:schemeClr val="lt1"/>
                </a:solidFill>
                <a:latin typeface="Gotham HTF Book Condensed"/>
              </a:rPr>
              <a:t>1047, route des Dolines </a:t>
            </a:r>
            <a:endParaRPr/>
          </a:p>
          <a:p>
            <a:pPr marL="12700" lvl="0" indent="-12700">
              <a:lnSpc>
                <a:spcPct val="104000"/>
              </a:lnSpc>
              <a:defRPr/>
            </a:pPr>
            <a:r>
              <a:rPr sz="1500">
                <a:solidFill>
                  <a:schemeClr val="lt1"/>
                </a:solidFill>
                <a:latin typeface="Gotham HTF Book Condensed"/>
              </a:rPr>
              <a:t>06905 Sophia Antipolis</a:t>
            </a:r>
            <a:endParaRPr/>
          </a:p>
        </p:txBody>
      </p:sp>
      <p:pic>
        <p:nvPicPr>
          <p:cNvPr id="6" name="Image 3"/>
          <p:cNvPicPr>
            <a:picLocks noGrp="1" noChangeAspect="1"/>
          </p:cNvPicPr>
          <p:nvPr/>
        </p:nvPicPr>
        <p:blipFill>
          <a:blip r:embed="rId2"/>
          <a:stretch/>
        </p:blipFill>
        <p:spPr bwMode="auto">
          <a:xfrm>
            <a:off x="7408862" y="5970587"/>
            <a:ext cx="368300" cy="292100"/>
          </a:xfrm>
          <a:prstGeom prst="rect">
            <a:avLst/>
          </a:prstGeom>
          <a:noFill/>
        </p:spPr>
      </p:pic>
      <p:pic>
        <p:nvPicPr>
          <p:cNvPr id="7" name="Image 4"/>
          <p:cNvPicPr>
            <a:picLocks noGrp="1" noChangeAspect="1"/>
          </p:cNvPicPr>
          <p:nvPr/>
        </p:nvPicPr>
        <p:blipFill>
          <a:blip r:embed="rId3"/>
          <a:stretch/>
        </p:blipFill>
        <p:spPr bwMode="auto">
          <a:xfrm>
            <a:off x="8323262" y="5895975"/>
            <a:ext cx="368300" cy="381000"/>
          </a:xfrm>
          <a:prstGeom prst="rect">
            <a:avLst/>
          </a:prstGeom>
          <a:noFill/>
        </p:spPr>
      </p:pic>
      <p:pic>
        <p:nvPicPr>
          <p:cNvPr id="8" name="Image 5"/>
          <p:cNvPicPr>
            <a:picLocks noGrp="1" noChangeAspect="1"/>
          </p:cNvPicPr>
          <p:nvPr/>
        </p:nvPicPr>
        <p:blipFill>
          <a:blip r:embed="rId4"/>
          <a:stretch/>
        </p:blipFill>
        <p:spPr bwMode="auto">
          <a:xfrm>
            <a:off x="9161462" y="5913437"/>
            <a:ext cx="406400" cy="406400"/>
          </a:xfrm>
          <a:prstGeom prst="rect">
            <a:avLst/>
          </a:prstGeom>
          <a:noFill/>
        </p:spPr>
      </p:pic>
      <p:pic>
        <p:nvPicPr>
          <p:cNvPr id="9" name="Image 6"/>
          <p:cNvPicPr>
            <a:picLocks noGrp="1" noChangeAspect="1"/>
          </p:cNvPicPr>
          <p:nvPr/>
        </p:nvPicPr>
        <p:blipFill>
          <a:blip r:embed="rId5"/>
          <a:stretch/>
        </p:blipFill>
        <p:spPr bwMode="auto">
          <a:xfrm>
            <a:off x="10134600" y="5997575"/>
            <a:ext cx="381000" cy="279400"/>
          </a:xfrm>
          <a:prstGeom prst="rect">
            <a:avLst/>
          </a:prstGeom>
          <a:noFill/>
        </p:spPr>
      </p:pic>
      <p:sp>
        <p:nvSpPr>
          <p:cNvPr id="10" name="object 7"/>
          <p:cNvSpPr/>
          <p:nvPr/>
        </p:nvSpPr>
        <p:spPr bwMode="auto">
          <a:xfrm>
            <a:off x="6462712" y="3509962"/>
            <a:ext cx="5060950" cy="2187575"/>
          </a:xfrm>
          <a:prstGeom prst="rect">
            <a:avLst/>
          </a:prstGeom>
          <a:noFill/>
        </p:spPr>
        <p:txBody>
          <a:bodyPr lIns="0" tIns="0" rIns="0" bIns="0">
            <a:spAutoFit/>
          </a:bodyPr>
          <a:lstStyle/>
          <a:p>
            <a:pPr marL="12700" lvl="0" indent="-12700" algn="ctr">
              <a:lnSpc>
                <a:spcPct val="104000"/>
              </a:lnSpc>
              <a:defRPr/>
            </a:pPr>
            <a:r>
              <a:rPr sz="4500">
                <a:solidFill>
                  <a:schemeClr val="lt1"/>
                </a:solidFill>
                <a:latin typeface="Gotham HTF Medium"/>
                <a:ea typeface="Helvetica"/>
              </a:rPr>
              <a:t>Retrouvez-nous ici</a:t>
            </a:r>
            <a:endParaRPr/>
          </a:p>
          <a:p>
            <a:pPr marL="12700" lvl="0" indent="-12700" algn="ctr">
              <a:defRPr/>
            </a:pPr>
            <a:r>
              <a:rPr lang="fr-FR" sz="4800">
                <a:solidFill>
                  <a:schemeClr val="lt1"/>
                </a:solidFill>
                <a:latin typeface="Gotham HTF Medium"/>
                <a:ea typeface="Helvetica"/>
              </a:rPr>
              <a:t>www.sictiam.fr</a:t>
            </a:r>
            <a:r>
              <a:rPr sz="4500">
                <a:solidFill>
                  <a:schemeClr val="lt1"/>
                </a:solidFill>
                <a:latin typeface="Gotham HTF Medium"/>
                <a:ea typeface="Helvetica"/>
              </a:rPr>
              <a:t> </a:t>
            </a:r>
            <a:endParaRPr/>
          </a:p>
        </p:txBody>
      </p:sp>
      <p:pic>
        <p:nvPicPr>
          <p:cNvPr id="11" name="Image 2"/>
          <p:cNvPicPr>
            <a:picLocks noGrp="1" noChangeAspect="1"/>
          </p:cNvPicPr>
          <p:nvPr/>
        </p:nvPicPr>
        <p:blipFill>
          <a:blip r:embed="rId6"/>
          <a:stretch/>
        </p:blipFill>
        <p:spPr bwMode="auto">
          <a:xfrm>
            <a:off x="246062" y="123825"/>
            <a:ext cx="4130675" cy="4132262"/>
          </a:xfrm>
          <a:prstGeom prst="rect">
            <a:avLst/>
          </a:prstGeom>
          <a:noFill/>
        </p:spPr>
      </p:pic>
      <p:sp>
        <p:nvSpPr>
          <p:cNvPr id="12" name="Shape 1062"/>
          <p:cNvSpPr>
            <a:spLocks noGrp="1" noChangeShapeType="1"/>
          </p:cNvSpPr>
          <p:nvPr>
            <p:ph type="dt"/>
          </p:nvPr>
        </p:nvSpPr>
        <p:spPr bwMode="auto">
          <a:prstGeom prst="rect">
            <a:avLst/>
          </a:prstGeom>
        </p:spPr>
        <p:txBody>
          <a:bodyPr lIns="91440" tIns="45720" rIns="91440" bIns="45720"/>
          <a:lstStyle/>
          <a:p>
            <a:pPr>
              <a:defRPr/>
            </a:pPr>
            <a:endParaRPr/>
          </a:p>
        </p:txBody>
      </p:sp>
    </p:spTree>
    <p:extLst>
      <p:ext uri="{BB962C8B-B14F-4D97-AF65-F5344CB8AC3E}">
        <p14:creationId xmlns:p14="http://schemas.microsoft.com/office/powerpoint/2010/main" val="358378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D75085-A369-4891-ADF4-76047FBBB81F}"/>
              </a:ext>
            </a:extLst>
          </p:cNvPr>
          <p:cNvSpPr/>
          <p:nvPr userDrawn="1"/>
        </p:nvSpPr>
        <p:spPr>
          <a:xfrm>
            <a:off x="0" y="0"/>
            <a:ext cx="13444538" cy="7562850"/>
          </a:xfrm>
          <a:prstGeom prst="rect">
            <a:avLst/>
          </a:prstGeom>
          <a:solidFill>
            <a:srgbClr val="D933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544"/>
          </a:p>
        </p:txBody>
      </p:sp>
      <p:sp>
        <p:nvSpPr>
          <p:cNvPr id="4" name="object 6">
            <a:extLst>
              <a:ext uri="{FF2B5EF4-FFF2-40B4-BE49-F238E27FC236}">
                <a16:creationId xmlns:a16="http://schemas.microsoft.com/office/drawing/2014/main" id="{D149A295-D4D3-4BA2-BBDA-9CCA20FFA751}"/>
              </a:ext>
            </a:extLst>
          </p:cNvPr>
          <p:cNvSpPr>
            <a:spLocks/>
          </p:cNvSpPr>
          <p:nvPr userDrawn="1"/>
        </p:nvSpPr>
        <p:spPr bwMode="auto">
          <a:xfrm>
            <a:off x="10432445" y="4149064"/>
            <a:ext cx="624826" cy="1253472"/>
          </a:xfrm>
          <a:custGeom>
            <a:avLst/>
            <a:gdLst>
              <a:gd name="T0" fmla="*/ 3029922 w 497204"/>
              <a:gd name="T1" fmla="*/ 0 h 1252854"/>
              <a:gd name="T2" fmla="*/ 0 w 497204"/>
              <a:gd name="T3" fmla="*/ 1127967 h 1252854"/>
              <a:gd name="T4" fmla="*/ 0 60000 65536"/>
              <a:gd name="T5" fmla="*/ 0 60000 65536"/>
            </a:gdLst>
            <a:ahLst/>
            <a:cxnLst>
              <a:cxn ang="T4">
                <a:pos x="T0" y="T1"/>
              </a:cxn>
              <a:cxn ang="T5">
                <a:pos x="T2" y="T3"/>
              </a:cxn>
            </a:cxnLst>
            <a:rect l="0" t="0" r="r" b="b"/>
            <a:pathLst>
              <a:path w="497204" h="1252854">
                <a:moveTo>
                  <a:pt x="496798" y="0"/>
                </a:moveTo>
                <a:lnTo>
                  <a:pt x="0" y="1252397"/>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544"/>
          </a:p>
        </p:txBody>
      </p:sp>
      <p:pic>
        <p:nvPicPr>
          <p:cNvPr id="6" name="Image 3">
            <a:extLst>
              <a:ext uri="{FF2B5EF4-FFF2-40B4-BE49-F238E27FC236}">
                <a16:creationId xmlns:a16="http://schemas.microsoft.com/office/drawing/2014/main" id="{540AE1FA-E21B-42DD-A4C8-95B85073CF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9951406">
            <a:off x="926467" y="-842067"/>
            <a:ext cx="17788158" cy="1444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858DF85C-1191-6B45-93DE-3D49E83513FD}"/>
              </a:ext>
            </a:extLst>
          </p:cNvPr>
          <p:cNvSpPr>
            <a:spLocks noGrp="1"/>
          </p:cNvSpPr>
          <p:nvPr>
            <p:ph type="title"/>
          </p:nvPr>
        </p:nvSpPr>
        <p:spPr>
          <a:xfrm>
            <a:off x="7103272" y="3629024"/>
            <a:ext cx="3588353" cy="2082792"/>
          </a:xfrm>
          <a:prstGeom prst="rect">
            <a:avLst/>
          </a:prstGeom>
        </p:spPr>
        <p:txBody>
          <a:bodyPr/>
          <a:lstStyle>
            <a:lvl1pPr>
              <a:defRPr sz="3575" b="1" i="0">
                <a:solidFill>
                  <a:schemeClr val="bg1"/>
                </a:solidFill>
                <a:latin typeface="Gotham HTF Bold" pitchFamily="2" charset="77"/>
              </a:defRPr>
            </a:lvl1pPr>
          </a:lstStyle>
          <a:p>
            <a:r>
              <a:rPr lang="fr-FR"/>
              <a:t>Modifiez le style du titre</a:t>
            </a:r>
          </a:p>
        </p:txBody>
      </p:sp>
    </p:spTree>
    <p:extLst>
      <p:ext uri="{BB962C8B-B14F-4D97-AF65-F5344CB8AC3E}">
        <p14:creationId xmlns:p14="http://schemas.microsoft.com/office/powerpoint/2010/main" val="4032281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p:nvPr/>
        </p:nvSpPr>
        <p:spPr>
          <a:xfrm>
            <a:off x="0" y="0"/>
            <a:ext cx="13444500" cy="7563000"/>
          </a:xfrm>
          <a:prstGeom prst="rect">
            <a:avLst/>
          </a:prstGeom>
          <a:solidFill>
            <a:srgbClr val="29549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 name="Google Shape;17;p3"/>
          <p:cNvPicPr preferRelativeResize="0"/>
          <p:nvPr/>
        </p:nvPicPr>
        <p:blipFill rotWithShape="1">
          <a:blip r:embed="rId4">
            <a:alphaModFix/>
          </a:blip>
          <a:srcRect/>
          <a:stretch/>
        </p:blipFill>
        <p:spPr>
          <a:xfrm>
            <a:off x="3370262" y="-257175"/>
            <a:ext cx="6721475" cy="67230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p:nvPr/>
        </p:nvSpPr>
        <p:spPr>
          <a:xfrm>
            <a:off x="3022600" y="6448425"/>
            <a:ext cx="7377000" cy="63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500"/>
              <a:buFont typeface="Helvetica Neue"/>
              <a:buNone/>
            </a:pPr>
            <a:r>
              <a:rPr lang="en-US" sz="3500" b="1" i="0" u="none" strike="noStrike" cap="none">
                <a:solidFill>
                  <a:schemeClr val="lt1"/>
                </a:solidFill>
                <a:latin typeface="Helvetica Neue"/>
                <a:ea typeface="Helvetica Neue"/>
                <a:cs typeface="Helvetica Neue"/>
                <a:sym typeface="Helvetica Neue"/>
              </a:rPr>
              <a:t>VOTRE TITRE ICI…</a:t>
            </a:r>
            <a:endParaRPr sz="1400" b="0" i="0" u="none" strike="noStrike" cap="none">
              <a:solidFill>
                <a:srgbClr val="000000"/>
              </a:solidFill>
              <a:latin typeface="Arial"/>
              <a:ea typeface="Arial"/>
              <a:cs typeface="Arial"/>
              <a:sym typeface="Arial"/>
            </a:endParaRPr>
          </a:p>
        </p:txBody>
      </p:sp>
      <p:sp>
        <p:nvSpPr>
          <p:cNvPr id="23" name="Google Shape;23;p5"/>
          <p:cNvSpPr txBox="1"/>
          <p:nvPr/>
        </p:nvSpPr>
        <p:spPr>
          <a:xfrm>
            <a:off x="3033712" y="6916737"/>
            <a:ext cx="7377000" cy="32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500"/>
              <a:buFont typeface="Helvetica Neue"/>
              <a:buNone/>
            </a:pPr>
            <a:r>
              <a:rPr lang="en-US" sz="1500" b="0" i="0" u="none" strike="noStrike" cap="none">
                <a:solidFill>
                  <a:schemeClr val="lt1"/>
                </a:solidFill>
                <a:latin typeface="Helvetica Neue"/>
                <a:ea typeface="Helvetica Neue"/>
                <a:cs typeface="Helvetica Neue"/>
                <a:sym typeface="Helvetica Neue"/>
              </a:rPr>
              <a:t>Lieu - Date</a:t>
            </a:r>
            <a:endParaRPr sz="1400" b="0" i="0" u="none" strike="noStrike" cap="none">
              <a:solidFill>
                <a:srgbClr val="000000"/>
              </a:solidFill>
              <a:latin typeface="Arial"/>
              <a:ea typeface="Arial"/>
              <a:cs typeface="Arial"/>
              <a:sym typeface="Arial"/>
            </a:endParaRPr>
          </a:p>
        </p:txBody>
      </p:sp>
      <p:sp>
        <p:nvSpPr>
          <p:cNvPr id="24" name="Google Shape;24;p5"/>
          <p:cNvSpPr txBox="1"/>
          <p:nvPr/>
        </p:nvSpPr>
        <p:spPr>
          <a:xfrm>
            <a:off x="0" y="0"/>
            <a:ext cx="13444500" cy="7563000"/>
          </a:xfrm>
          <a:prstGeom prst="rect">
            <a:avLst/>
          </a:prstGeom>
          <a:solidFill>
            <a:srgbClr val="00AC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5"/>
          <p:cNvSpPr/>
          <p:nvPr/>
        </p:nvSpPr>
        <p:spPr>
          <a:xfrm>
            <a:off x="10431462" y="4149725"/>
            <a:ext cx="625234" cy="1252854"/>
          </a:xfrm>
          <a:custGeom>
            <a:avLst/>
            <a:gdLst/>
            <a:ahLst/>
            <a:cxnLst/>
            <a:rect l="l" t="t" r="r" b="b"/>
            <a:pathLst>
              <a:path w="497204" h="1252854" extrusionOk="0">
                <a:moveTo>
                  <a:pt x="496798" y="0"/>
                </a:moveTo>
                <a:lnTo>
                  <a:pt x="0" y="1252397"/>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 name="Google Shape;26;p5"/>
          <p:cNvPicPr preferRelativeResize="0"/>
          <p:nvPr/>
        </p:nvPicPr>
        <p:blipFill rotWithShape="1">
          <a:blip r:embed="rId4">
            <a:alphaModFix/>
          </a:blip>
          <a:srcRect/>
          <a:stretch/>
        </p:blipFill>
        <p:spPr>
          <a:xfrm rot="-1680000">
            <a:off x="3060700" y="-563563"/>
            <a:ext cx="13106401" cy="13098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9"/>
        <p:cNvGrpSpPr/>
        <p:nvPr/>
      </p:nvGrpSpPr>
      <p:grpSpPr>
        <a:xfrm>
          <a:off x="0" y="0"/>
          <a:ext cx="0" cy="0"/>
          <a:chOff x="0" y="0"/>
          <a:chExt cx="0" cy="0"/>
        </a:xfrm>
      </p:grpSpPr>
      <p:sp>
        <p:nvSpPr>
          <p:cNvPr id="30" name="Google Shape;30;p7"/>
          <p:cNvSpPr txBox="1"/>
          <p:nvPr/>
        </p:nvSpPr>
        <p:spPr>
          <a:xfrm>
            <a:off x="3033712" y="6916737"/>
            <a:ext cx="7377000" cy="32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500"/>
              <a:buFont typeface="Helvetica Neue"/>
              <a:buNone/>
            </a:pPr>
            <a:r>
              <a:rPr lang="en-US" sz="1500" b="0" i="0" u="none" strike="noStrike" cap="none">
                <a:solidFill>
                  <a:schemeClr val="lt1"/>
                </a:solidFill>
                <a:latin typeface="Helvetica Neue"/>
                <a:ea typeface="Helvetica Neue"/>
                <a:cs typeface="Helvetica Neue"/>
                <a:sym typeface="Helvetica Neue"/>
              </a:rPr>
              <a:t>Lieu - Date</a:t>
            </a:r>
            <a:endParaRPr sz="1400" b="0" i="0" u="none" strike="noStrike" cap="none">
              <a:solidFill>
                <a:srgbClr val="000000"/>
              </a:solidFill>
              <a:latin typeface="Arial"/>
              <a:ea typeface="Arial"/>
              <a:cs typeface="Arial"/>
              <a:sym typeface="Arial"/>
            </a:endParaRPr>
          </a:p>
        </p:txBody>
      </p:sp>
      <p:sp>
        <p:nvSpPr>
          <p:cNvPr id="31" name="Google Shape;31;p7"/>
          <p:cNvSpPr txBox="1"/>
          <p:nvPr/>
        </p:nvSpPr>
        <p:spPr>
          <a:xfrm rot="-5400000">
            <a:off x="6355500" y="473849"/>
            <a:ext cx="733500" cy="13444500"/>
          </a:xfrm>
          <a:prstGeom prst="rect">
            <a:avLst/>
          </a:prstGeom>
          <a:solidFill>
            <a:srgbClr val="00AC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7"/>
          <p:cNvSpPr/>
          <p:nvPr/>
        </p:nvSpPr>
        <p:spPr>
          <a:xfrm rot="10800000" flipH="1">
            <a:off x="476250" y="342954"/>
            <a:ext cx="12494019" cy="45983"/>
          </a:xfrm>
          <a:custGeom>
            <a:avLst/>
            <a:gdLst/>
            <a:ahLst/>
            <a:cxnLst/>
            <a:rect l="l" t="t" r="r" b="b"/>
            <a:pathLst>
              <a:path w="8892540" h="56595" extrusionOk="0">
                <a:moveTo>
                  <a:pt x="0" y="0"/>
                </a:moveTo>
                <a:lnTo>
                  <a:pt x="8892006" y="0"/>
                </a:lnTo>
              </a:path>
            </a:pathLst>
          </a:custGeom>
          <a:noFill/>
          <a:ln w="9525"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7"/>
          <p:cNvSpPr txBox="1"/>
          <p:nvPr/>
        </p:nvSpPr>
        <p:spPr>
          <a:xfrm>
            <a:off x="476250" y="7148512"/>
            <a:ext cx="5721300" cy="171300"/>
          </a:xfrm>
          <a:prstGeom prst="rect">
            <a:avLst/>
          </a:prstGeom>
          <a:noFill/>
          <a:ln>
            <a:noFill/>
          </a:ln>
        </p:spPr>
        <p:txBody>
          <a:bodyPr spcFirstLastPara="1" wrap="square" lIns="0" tIns="0" rIns="0" bIns="0" anchor="t" anchorCtr="0">
            <a:noAutofit/>
          </a:bodyPr>
          <a:lstStyle/>
          <a:p>
            <a:pPr marL="12700" marR="0" lvl="0" indent="0" algn="l" rtl="0">
              <a:lnSpc>
                <a:spcPct val="111000"/>
              </a:lnSpc>
              <a:spcBef>
                <a:spcPts val="0"/>
              </a:spcBef>
              <a:spcAft>
                <a:spcPts val="0"/>
              </a:spcAft>
              <a:buClr>
                <a:schemeClr val="lt1"/>
              </a:buClr>
              <a:buSzPts val="1000"/>
              <a:buFont typeface="Helvetica Neue Light"/>
              <a:buNone/>
            </a:pPr>
            <a:r>
              <a:rPr lang="en-US" sz="1000" b="1" i="0" u="none" strike="noStrike" cap="none">
                <a:solidFill>
                  <a:schemeClr val="lt1"/>
                </a:solidFill>
                <a:latin typeface="Helvetica Neue Light"/>
                <a:ea typeface="Helvetica Neue Light"/>
                <a:cs typeface="Helvetica Neue Light"/>
                <a:sym typeface="Helvetica Neue Light"/>
              </a:rPr>
              <a:t>SICTIAM</a:t>
            </a:r>
            <a:r>
              <a:rPr lang="en-US" sz="1000" b="0" i="0" u="none" strike="noStrike" cap="none">
                <a:solidFill>
                  <a:schemeClr val="lt1"/>
                </a:solidFill>
                <a:latin typeface="Helvetica Neue Light"/>
                <a:ea typeface="Helvetica Neue Light"/>
                <a:cs typeface="Helvetica Neue Light"/>
                <a:sym typeface="Helvetica Neue Light"/>
              </a:rPr>
              <a:t> – OPÉRATEUR PUBLIC DE SERVICES NUMÉRIQUES </a:t>
            </a:r>
            <a:endParaRPr sz="14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6">
            <a:alphaModFix/>
          </a:blip>
          <a:srcRect/>
          <a:stretch/>
        </p:blipFill>
        <p:spPr>
          <a:xfrm>
            <a:off x="12344400" y="6905625"/>
            <a:ext cx="619127" cy="6191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27" r:id="rId2"/>
    <p:sldLayoutId id="214748372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lectivites-locales.gouv.fr/finances-locales/le-referentiel-budgetaire-et-comptable-m57" TargetMode="External"/><Relationship Id="rId7" Type="http://schemas.openxmlformats.org/officeDocument/2006/relationships/image" Target="../media/image16.png"/><Relationship Id="rId2" Type="http://schemas.openxmlformats.org/officeDocument/2006/relationships/hyperlink" Target="https://www.collectivites-locales.gouv.fr/finances-locales/espace-ordonnateurs" TargetMode="Externa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hyperlink" Target="https://fr.padlet.com/SICTIAM_GF/M57simplifiee" TargetMode="External"/><Relationship Id="rId4" Type="http://schemas.openxmlformats.org/officeDocument/2006/relationships/hyperlink" Target="http://odm-budgetaire.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57@sictiam.f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M57@sictiam.fr" TargetMode="External"/><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hyperlink" Target="mailto:M57@sictiam.fr"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mailto:M57@sictiam.fr"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hyperlink" Target="https://www.sictiam.fr/calendrier-de-formation/"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8"/>
          <p:cNvSpPr txBox="1">
            <a:spLocks noGrp="1"/>
          </p:cNvSpPr>
          <p:nvPr>
            <p:ph type="title"/>
          </p:nvPr>
        </p:nvSpPr>
        <p:spPr>
          <a:xfrm>
            <a:off x="1035375" y="6136213"/>
            <a:ext cx="11699318" cy="437006"/>
          </a:xfrm>
          <a:prstGeom prst="rect">
            <a:avLst/>
          </a:prstGeom>
          <a:noFill/>
          <a:ln>
            <a:noFill/>
          </a:ln>
        </p:spPr>
        <p:txBody>
          <a:bodyPr spcFirstLastPara="1" wrap="square" lIns="91425" tIns="45700" rIns="91425" bIns="45700" anchor="t" anchorCtr="0">
            <a:noAutofit/>
          </a:bodyPr>
          <a:lstStyle/>
          <a:p>
            <a:r>
              <a:rPr lang="fr-FR" sz="2800"/>
              <a:t>Vers la M57</a:t>
            </a:r>
          </a:p>
        </p:txBody>
      </p:sp>
    </p:spTree>
    <p:extLst>
      <p:ext uri="{BB962C8B-B14F-4D97-AF65-F5344CB8AC3E}">
        <p14:creationId xmlns:p14="http://schemas.microsoft.com/office/powerpoint/2010/main" val="347094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Compte Financier Unique</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FBFC445D-C6CB-4F72-AAD0-C8BEC8AEE9B4}"/>
              </a:ext>
            </a:extLst>
          </p:cNvPr>
          <p:cNvSpPr txBox="1"/>
          <p:nvPr/>
        </p:nvSpPr>
        <p:spPr>
          <a:xfrm>
            <a:off x="804654" y="3263077"/>
            <a:ext cx="7839070" cy="3440942"/>
          </a:xfrm>
          <a:prstGeom prst="rect">
            <a:avLst/>
          </a:prstGeom>
          <a:noFill/>
        </p:spPr>
        <p:txBody>
          <a:bodyPr wrap="square" lIns="91440" tIns="45720" rIns="91440" bIns="45720" rtlCol="0" anchor="t">
            <a:spAutoFit/>
          </a:bodyPr>
          <a:lstStyle/>
          <a:p>
            <a:pPr marL="269875">
              <a:lnSpc>
                <a:spcPct val="114999"/>
              </a:lnSpc>
              <a:spcAft>
                <a:spcPts val="200"/>
              </a:spcAft>
            </a:pPr>
            <a:endParaRPr lang="fr-FR" sz="1800" b="1"/>
          </a:p>
          <a:p>
            <a:pPr marL="269875">
              <a:lnSpc>
                <a:spcPct val="114999"/>
              </a:lnSpc>
              <a:spcAft>
                <a:spcPts val="200"/>
              </a:spcAft>
            </a:pPr>
            <a:endParaRPr lang="fr-FR" sz="1800" b="1"/>
          </a:p>
          <a:p>
            <a:r>
              <a:rPr lang="fr-FR" sz="1800" b="1">
                <a:latin typeface="Calibri"/>
                <a:cs typeface="Times New Roman"/>
              </a:rPr>
              <a:t>PREREQUIS</a:t>
            </a:r>
            <a:r>
              <a:rPr lang="fr-FR" sz="1800" b="1">
                <a:solidFill>
                  <a:srgbClr val="000000"/>
                </a:solidFill>
                <a:effectLst/>
                <a:latin typeface="Calibri"/>
                <a:ea typeface="Calibri" panose="020F0502020204030204" pitchFamily="34" charset="0"/>
                <a:cs typeface="Times New Roman"/>
              </a:rPr>
              <a:t> </a:t>
            </a:r>
            <a:endParaRPr lang="fr-FR" sz="1800">
              <a:solidFill>
                <a:srgbClr val="404040"/>
              </a:solidFill>
              <a:effectLst/>
              <a:latin typeface="Calibri"/>
              <a:ea typeface="Calibri" panose="020F0502020204030204" pitchFamily="34" charset="0"/>
              <a:cs typeface="Times New Roman"/>
            </a:endParaRPr>
          </a:p>
          <a:p>
            <a:pPr marL="269875" algn="l" fontAlgn="base">
              <a:lnSpc>
                <a:spcPct val="115000"/>
              </a:lnSpc>
              <a:spcAft>
                <a:spcPts val="200"/>
              </a:spcAft>
            </a:pPr>
            <a:r>
              <a:rPr lang="fr-FR" sz="1800">
                <a:solidFill>
                  <a:srgbClr val="000000"/>
                </a:solidFill>
                <a:effectLst/>
                <a:latin typeface="Calibri"/>
                <a:ea typeface="Calibri" panose="020F0502020204030204" pitchFamily="34" charset="0"/>
                <a:cs typeface="Times New Roman"/>
              </a:rPr>
              <a:t>- Adopter le référentiel budgétaire et comptable M57 </a:t>
            </a:r>
            <a:endParaRPr lang="fr-FR" sz="1800">
              <a:solidFill>
                <a:srgbClr val="404040"/>
              </a:solidFill>
              <a:effectLst/>
              <a:latin typeface="Calibri"/>
              <a:ea typeface="Calibri" panose="020F0502020204030204" pitchFamily="34" charset="0"/>
              <a:cs typeface="Times New Roman"/>
            </a:endParaRPr>
          </a:p>
          <a:p>
            <a:pPr marL="269875" fontAlgn="base">
              <a:lnSpc>
                <a:spcPct val="115000"/>
              </a:lnSpc>
              <a:spcAft>
                <a:spcPts val="200"/>
              </a:spcAft>
            </a:pPr>
            <a:r>
              <a:rPr lang="fr-FR" sz="1800">
                <a:solidFill>
                  <a:srgbClr val="000000"/>
                </a:solidFill>
                <a:effectLst/>
                <a:latin typeface="Calibri"/>
                <a:ea typeface="Calibri" panose="020F0502020204030204" pitchFamily="34" charset="0"/>
                <a:cs typeface="Times New Roman"/>
              </a:rPr>
              <a:t>- </a:t>
            </a:r>
            <a:r>
              <a:rPr lang="fr-FR" sz="1800">
                <a:latin typeface="Calibri"/>
                <a:ea typeface="Calibri" panose="020F0502020204030204" pitchFamily="34" charset="0"/>
                <a:cs typeface="Times New Roman"/>
              </a:rPr>
              <a:t>Figurer</a:t>
            </a:r>
            <a:r>
              <a:rPr lang="fr-FR" sz="1800">
                <a:solidFill>
                  <a:srgbClr val="000000"/>
                </a:solidFill>
                <a:effectLst/>
                <a:latin typeface="Calibri"/>
                <a:ea typeface="Calibri" panose="020F0502020204030204" pitchFamily="34" charset="0"/>
                <a:cs typeface="Times New Roman"/>
              </a:rPr>
              <a:t> sur </a:t>
            </a:r>
            <a:r>
              <a:rPr lang="fr-FR" sz="1800">
                <a:latin typeface="Calibri"/>
                <a:ea typeface="Calibri" panose="020F0502020204030204" pitchFamily="34" charset="0"/>
                <a:cs typeface="Times New Roman"/>
              </a:rPr>
              <a:t>l’Arrêté</a:t>
            </a:r>
            <a:r>
              <a:rPr lang="fr-FR" sz="1800">
                <a:solidFill>
                  <a:srgbClr val="000000"/>
                </a:solidFill>
                <a:effectLst/>
                <a:latin typeface="Calibri"/>
                <a:ea typeface="Calibri" panose="020F0502020204030204" pitchFamily="34" charset="0"/>
                <a:cs typeface="Times New Roman"/>
              </a:rPr>
              <a:t> fixant la liste des collectivités territoriales des groupements et des services d'incendie et de secours admis à expérimenter le compte financier unique</a:t>
            </a:r>
            <a:endParaRPr lang="fr-FR" sz="1800">
              <a:solidFill>
                <a:srgbClr val="404040"/>
              </a:solidFill>
              <a:effectLst/>
              <a:latin typeface="Calibri"/>
              <a:ea typeface="Calibri" panose="020F0502020204030204" pitchFamily="34" charset="0"/>
              <a:cs typeface="Times New Roman"/>
            </a:endParaRPr>
          </a:p>
          <a:p>
            <a:pPr marL="269875" algn="l" fontAlgn="base">
              <a:lnSpc>
                <a:spcPct val="115000"/>
              </a:lnSpc>
              <a:spcAft>
                <a:spcPts val="200"/>
              </a:spcAft>
            </a:pPr>
            <a:r>
              <a:rPr lang="fr-FR" sz="1800">
                <a:solidFill>
                  <a:srgbClr val="000000"/>
                </a:solidFill>
                <a:effectLst/>
                <a:latin typeface="Calibri"/>
                <a:ea typeface="Calibri" panose="020F0502020204030204" pitchFamily="34" charset="0"/>
                <a:cs typeface="Times New Roman"/>
              </a:rPr>
              <a:t>- Dématérialiser les documents budgétaires </a:t>
            </a:r>
            <a:endParaRPr lang="fr-FR" sz="1800">
              <a:solidFill>
                <a:srgbClr val="404040"/>
              </a:solidFill>
              <a:effectLst/>
              <a:latin typeface="Calibri"/>
              <a:ea typeface="Calibri" panose="020F0502020204030204" pitchFamily="34" charset="0"/>
              <a:cs typeface="Times New Roman"/>
            </a:endParaRPr>
          </a:p>
          <a:p>
            <a:pPr marL="269875" algn="l" fontAlgn="base">
              <a:lnSpc>
                <a:spcPct val="115000"/>
              </a:lnSpc>
              <a:spcAft>
                <a:spcPts val="200"/>
              </a:spcAft>
            </a:pPr>
            <a:endParaRPr lang="fr-FR" sz="18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fr-FR" sz="2400"/>
          </a:p>
        </p:txBody>
      </p:sp>
      <p:sp>
        <p:nvSpPr>
          <p:cNvPr id="3" name="ZoneTexte 2">
            <a:extLst>
              <a:ext uri="{FF2B5EF4-FFF2-40B4-BE49-F238E27FC236}">
                <a16:creationId xmlns:a16="http://schemas.microsoft.com/office/drawing/2014/main" id="{6DFDC06F-BD24-4F2C-9ABC-BCCAD5E2C978}"/>
              </a:ext>
            </a:extLst>
          </p:cNvPr>
          <p:cNvSpPr txBox="1"/>
          <p:nvPr/>
        </p:nvSpPr>
        <p:spPr>
          <a:xfrm>
            <a:off x="2300223" y="1245015"/>
            <a:ext cx="88543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800" b="1"/>
              <a:t>Le CFU est un compte </a:t>
            </a:r>
            <a:r>
              <a:rPr lang="fr-FR" sz="1800" b="1">
                <a:solidFill>
                  <a:srgbClr val="C00000"/>
                </a:solidFill>
              </a:rPr>
              <a:t>commun</a:t>
            </a:r>
            <a:r>
              <a:rPr lang="fr-FR" sz="1800" b="1"/>
              <a:t> à l’ordonnateur et au comptable, qui se substitue au compte administratif et au compte de gestion</a:t>
            </a:r>
            <a:endParaRPr lang="fr-FR" sz="1800"/>
          </a:p>
        </p:txBody>
      </p:sp>
      <p:sp>
        <p:nvSpPr>
          <p:cNvPr id="5" name="ZoneTexte 4">
            <a:extLst>
              <a:ext uri="{FF2B5EF4-FFF2-40B4-BE49-F238E27FC236}">
                <a16:creationId xmlns:a16="http://schemas.microsoft.com/office/drawing/2014/main" id="{7761E7B0-C232-43A8-AF1D-819860FAC186}"/>
              </a:ext>
            </a:extLst>
          </p:cNvPr>
          <p:cNvSpPr txBox="1"/>
          <p:nvPr/>
        </p:nvSpPr>
        <p:spPr>
          <a:xfrm>
            <a:off x="447826" y="2341887"/>
            <a:ext cx="11801656" cy="19579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9875">
              <a:lnSpc>
                <a:spcPct val="114999"/>
              </a:lnSpc>
              <a:spcAft>
                <a:spcPts val="200"/>
              </a:spcAft>
            </a:pPr>
            <a:r>
              <a:rPr lang="fr-FR" sz="1800" b="1">
                <a:latin typeface="Calibri"/>
              </a:rPr>
              <a:t>OBJECTIFS :</a:t>
            </a:r>
            <a:endParaRPr lang="fr-FR" sz="1800">
              <a:latin typeface="Calibri"/>
            </a:endParaRPr>
          </a:p>
          <a:p>
            <a:pPr marL="269875">
              <a:lnSpc>
                <a:spcPct val="114999"/>
              </a:lnSpc>
              <a:spcAft>
                <a:spcPts val="200"/>
              </a:spcAft>
            </a:pPr>
            <a:r>
              <a:rPr lang="fr-FR" sz="1800">
                <a:latin typeface="Calibri"/>
                <a:cs typeface="Calibri"/>
              </a:rPr>
              <a:t>- Favoriser la transparence et la lisibilité de l'information financière</a:t>
            </a:r>
            <a:endParaRPr lang="en-US" sz="1800">
              <a:latin typeface="Calibri"/>
            </a:endParaRPr>
          </a:p>
          <a:p>
            <a:pPr marL="269875">
              <a:lnSpc>
                <a:spcPct val="114999"/>
              </a:lnSpc>
              <a:spcAft>
                <a:spcPts val="200"/>
              </a:spcAft>
            </a:pPr>
            <a:r>
              <a:rPr lang="fr-FR" sz="1800">
                <a:latin typeface="Calibri"/>
                <a:cs typeface="Calibri"/>
              </a:rPr>
              <a:t>- Améliorer la qualité des comptes</a:t>
            </a:r>
            <a:endParaRPr lang="en-US" sz="1800">
              <a:latin typeface="Calibri"/>
            </a:endParaRPr>
          </a:p>
          <a:p>
            <a:pPr marL="269875">
              <a:lnSpc>
                <a:spcPct val="114999"/>
              </a:lnSpc>
              <a:spcAft>
                <a:spcPts val="200"/>
              </a:spcAft>
            </a:pPr>
            <a:r>
              <a:rPr lang="fr-FR" sz="1800">
                <a:latin typeface="Calibri"/>
                <a:cs typeface="Calibri"/>
              </a:rPr>
              <a:t>- Simplifier les processus administratifs entre l'ordonnateur et le comptable</a:t>
            </a:r>
            <a:endParaRPr lang="en-US" sz="1800"/>
          </a:p>
          <a:p>
            <a:pPr marL="269875">
              <a:lnSpc>
                <a:spcPct val="114999"/>
              </a:lnSpc>
              <a:spcAft>
                <a:spcPts val="200"/>
              </a:spcAft>
            </a:pPr>
            <a:endParaRPr lang="fr-FR"/>
          </a:p>
          <a:p>
            <a:pPr algn="l"/>
            <a:endParaRPr lang="fr-FR"/>
          </a:p>
        </p:txBody>
      </p:sp>
      <p:pic>
        <p:nvPicPr>
          <p:cNvPr id="6" name="Image 6">
            <a:extLst>
              <a:ext uri="{FF2B5EF4-FFF2-40B4-BE49-F238E27FC236}">
                <a16:creationId xmlns:a16="http://schemas.microsoft.com/office/drawing/2014/main" id="{E233679B-ABBF-4E8B-8859-29F26D5CF46F}"/>
              </a:ext>
            </a:extLst>
          </p:cNvPr>
          <p:cNvPicPr>
            <a:picLocks noChangeAspect="1"/>
          </p:cNvPicPr>
          <p:nvPr/>
        </p:nvPicPr>
        <p:blipFill>
          <a:blip r:embed="rId3"/>
          <a:stretch>
            <a:fillRect/>
          </a:stretch>
        </p:blipFill>
        <p:spPr>
          <a:xfrm>
            <a:off x="8114013" y="2984492"/>
            <a:ext cx="5044820" cy="1384435"/>
          </a:xfrm>
          <a:prstGeom prst="rect">
            <a:avLst/>
          </a:prstGeom>
        </p:spPr>
      </p:pic>
      <p:sp>
        <p:nvSpPr>
          <p:cNvPr id="7" name="ZoneTexte 6">
            <a:extLst>
              <a:ext uri="{FF2B5EF4-FFF2-40B4-BE49-F238E27FC236}">
                <a16:creationId xmlns:a16="http://schemas.microsoft.com/office/drawing/2014/main" id="{37CC8073-4DD7-49A6-850A-211A8B665F2F}"/>
              </a:ext>
            </a:extLst>
          </p:cNvPr>
          <p:cNvSpPr txBox="1"/>
          <p:nvPr/>
        </p:nvSpPr>
        <p:spPr>
          <a:xfrm>
            <a:off x="805634" y="6210300"/>
            <a:ext cx="119190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Le CFU pourra être généralisé à partir de </a:t>
            </a:r>
            <a:r>
              <a:rPr lang="fr-FR" sz="2000" b="1"/>
              <a:t>l'exercice 2024 </a:t>
            </a:r>
            <a:r>
              <a:rPr lang="fr-FR" sz="2000"/>
              <a:t>si le législateur le décide</a:t>
            </a:r>
          </a:p>
        </p:txBody>
      </p:sp>
    </p:spTree>
    <p:extLst>
      <p:ext uri="{BB962C8B-B14F-4D97-AF65-F5344CB8AC3E}">
        <p14:creationId xmlns:p14="http://schemas.microsoft.com/office/powerpoint/2010/main" val="24957848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Compte Financier Unique</a:t>
            </a:r>
            <a:endParaRPr lang="fr-FR" sz="2800" b="1">
              <a:solidFill>
                <a:srgbClr val="2C55A2"/>
              </a:solidFill>
              <a:latin typeface="Montserrat" panose="00000500000000000000" pitchFamily="2" charset="0"/>
            </a:endParaRPr>
          </a:p>
        </p:txBody>
      </p:sp>
      <p:pic>
        <p:nvPicPr>
          <p:cNvPr id="6" name="Image 6" descr="Une image contenant texte&#10;&#10;Description générée automatiquement">
            <a:extLst>
              <a:ext uri="{FF2B5EF4-FFF2-40B4-BE49-F238E27FC236}">
                <a16:creationId xmlns:a16="http://schemas.microsoft.com/office/drawing/2014/main" id="{B525C78A-E7CA-4821-8B54-C0FB10946BA4}"/>
              </a:ext>
            </a:extLst>
          </p:cNvPr>
          <p:cNvPicPr>
            <a:picLocks noChangeAspect="1"/>
          </p:cNvPicPr>
          <p:nvPr/>
        </p:nvPicPr>
        <p:blipFill>
          <a:blip r:embed="rId2"/>
          <a:stretch>
            <a:fillRect/>
          </a:stretch>
        </p:blipFill>
        <p:spPr>
          <a:xfrm>
            <a:off x="786974" y="2268207"/>
            <a:ext cx="11883391" cy="3038072"/>
          </a:xfrm>
          <a:prstGeom prst="rect">
            <a:avLst/>
          </a:prstGeom>
        </p:spPr>
      </p:pic>
      <p:sp>
        <p:nvSpPr>
          <p:cNvPr id="7" name="ZoneTexte 6">
            <a:extLst>
              <a:ext uri="{FF2B5EF4-FFF2-40B4-BE49-F238E27FC236}">
                <a16:creationId xmlns:a16="http://schemas.microsoft.com/office/drawing/2014/main" id="{B2C909DC-7F3F-42DB-A732-BC30AB4E8203}"/>
              </a:ext>
            </a:extLst>
          </p:cNvPr>
          <p:cNvSpPr txBox="1"/>
          <p:nvPr/>
        </p:nvSpPr>
        <p:spPr>
          <a:xfrm>
            <a:off x="593907" y="1097807"/>
            <a:ext cx="59880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t>Le CFU dématérialisé (flux xml) est constitué de trois blocs </a:t>
            </a:r>
            <a:r>
              <a:rPr lang="fr-FR"/>
              <a:t>:</a:t>
            </a:r>
          </a:p>
          <a:p>
            <a:pPr algn="l"/>
            <a:endParaRPr lang="fr-FR"/>
          </a:p>
        </p:txBody>
      </p:sp>
    </p:spTree>
    <p:extLst>
      <p:ext uri="{BB962C8B-B14F-4D97-AF65-F5344CB8AC3E}">
        <p14:creationId xmlns:p14="http://schemas.microsoft.com/office/powerpoint/2010/main" val="36057959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Compte Financier Unique</a:t>
            </a:r>
            <a:endParaRPr lang="fr-FR" sz="2800" b="1">
              <a:solidFill>
                <a:srgbClr val="2C55A2"/>
              </a:solidFill>
              <a:latin typeface="Montserrat" panose="00000500000000000000" pitchFamily="2" charset="0"/>
            </a:endParaRPr>
          </a:p>
        </p:txBody>
      </p:sp>
      <p:pic>
        <p:nvPicPr>
          <p:cNvPr id="6" name="Image 6">
            <a:extLst>
              <a:ext uri="{FF2B5EF4-FFF2-40B4-BE49-F238E27FC236}">
                <a16:creationId xmlns:a16="http://schemas.microsoft.com/office/drawing/2014/main" id="{F5240DC1-20ED-4717-BFD5-84C925405E95}"/>
              </a:ext>
            </a:extLst>
          </p:cNvPr>
          <p:cNvPicPr>
            <a:picLocks noChangeAspect="1"/>
          </p:cNvPicPr>
          <p:nvPr/>
        </p:nvPicPr>
        <p:blipFill>
          <a:blip r:embed="rId2"/>
          <a:stretch>
            <a:fillRect/>
          </a:stretch>
        </p:blipFill>
        <p:spPr>
          <a:xfrm>
            <a:off x="8631552" y="-2273"/>
            <a:ext cx="4811859" cy="7569702"/>
          </a:xfrm>
          <a:prstGeom prst="rect">
            <a:avLst/>
          </a:prstGeom>
        </p:spPr>
      </p:pic>
      <p:sp>
        <p:nvSpPr>
          <p:cNvPr id="7" name="ZoneTexte 6">
            <a:extLst>
              <a:ext uri="{FF2B5EF4-FFF2-40B4-BE49-F238E27FC236}">
                <a16:creationId xmlns:a16="http://schemas.microsoft.com/office/drawing/2014/main" id="{E6AFAFF4-09FA-4AC4-B3F9-E92054AD6B74}"/>
              </a:ext>
            </a:extLst>
          </p:cNvPr>
          <p:cNvSpPr txBox="1"/>
          <p:nvPr/>
        </p:nvSpPr>
        <p:spPr>
          <a:xfrm>
            <a:off x="381339" y="1520712"/>
            <a:ext cx="825403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fr-FR" sz="2400" b="1" kern="1200">
                <a:solidFill>
                  <a:schemeClr val="tx1"/>
                </a:solidFill>
                <a:latin typeface="Calibri"/>
                <a:ea typeface="+mn-ea"/>
                <a:cs typeface="Calibri"/>
              </a:rPr>
              <a:t>Flux similaire au CA </a:t>
            </a:r>
            <a:r>
              <a:rPr lang="fr-FR" sz="2400" kern="1200">
                <a:solidFill>
                  <a:schemeClr val="tx1"/>
                </a:solidFill>
                <a:latin typeface="Calibri"/>
                <a:ea typeface="+mn-ea"/>
                <a:cs typeface="Calibri"/>
              </a:rPr>
              <a:t>(données budgétaires ordonnateur)</a:t>
            </a:r>
            <a:endParaRPr lang="fr-FR" sz="2400">
              <a:solidFill>
                <a:schemeClr val="tx1"/>
              </a:solidFill>
              <a:latin typeface="Calibri"/>
              <a:ea typeface="+mn-ea"/>
              <a:cs typeface="Calibri"/>
            </a:endParaRPr>
          </a:p>
          <a:p>
            <a:pPr marL="342900" indent="-342900">
              <a:buAutoNum type="arabicPeriod"/>
            </a:pPr>
            <a:r>
              <a:rPr lang="fr-FR" sz="2400" b="1" kern="1200">
                <a:solidFill>
                  <a:schemeClr val="tx1"/>
                </a:solidFill>
                <a:latin typeface="Calibri"/>
                <a:ea typeface="+mn-ea"/>
                <a:cs typeface="Calibri"/>
              </a:rPr>
              <a:t>Génération d’un flux PES PJ </a:t>
            </a:r>
            <a:r>
              <a:rPr lang="fr-FR" sz="2400" kern="1200">
                <a:solidFill>
                  <a:schemeClr val="tx1"/>
                </a:solidFill>
                <a:latin typeface="Calibri"/>
                <a:ea typeface="+mn-ea"/>
                <a:cs typeface="Calibri"/>
              </a:rPr>
              <a:t>contenant deux PJ type 012 (flux xml) et 013 (annexes au format </a:t>
            </a:r>
            <a:r>
              <a:rPr lang="fr-FR" sz="2400" kern="1200" err="1">
                <a:solidFill>
                  <a:schemeClr val="tx1"/>
                </a:solidFill>
                <a:latin typeface="Calibri"/>
                <a:ea typeface="+mn-ea"/>
                <a:cs typeface="Calibri"/>
              </a:rPr>
              <a:t>pdf</a:t>
            </a:r>
            <a:r>
              <a:rPr lang="fr-FR" sz="2400" kern="1200">
                <a:solidFill>
                  <a:schemeClr val="tx1"/>
                </a:solidFill>
                <a:latin typeface="Calibri"/>
                <a:ea typeface="+mn-ea"/>
                <a:cs typeface="Calibri"/>
              </a:rPr>
              <a:t>)</a:t>
            </a:r>
          </a:p>
          <a:p>
            <a:pPr marL="342900" indent="-342900">
              <a:buAutoNum type="arabicPeriod"/>
            </a:pPr>
            <a:r>
              <a:rPr lang="fr-FR" sz="2400" b="1" kern="1200">
                <a:solidFill>
                  <a:schemeClr val="tx1"/>
                </a:solidFill>
                <a:latin typeface="Calibri"/>
                <a:ea typeface="+mn-ea"/>
                <a:cs typeface="Calibri"/>
              </a:rPr>
              <a:t>Enrichissement du CFU </a:t>
            </a:r>
            <a:r>
              <a:rPr lang="fr-FR" sz="2400" kern="1200">
                <a:solidFill>
                  <a:schemeClr val="tx1"/>
                </a:solidFill>
                <a:latin typeface="Calibri"/>
                <a:ea typeface="+mn-ea"/>
                <a:cs typeface="Calibri"/>
              </a:rPr>
              <a:t>avec les données comptables et </a:t>
            </a:r>
            <a:r>
              <a:rPr lang="fr-FR" sz="2400" b="1" kern="1200">
                <a:solidFill>
                  <a:schemeClr val="tx1"/>
                </a:solidFill>
                <a:latin typeface="Calibri"/>
                <a:ea typeface="+mn-ea"/>
                <a:cs typeface="Calibri"/>
              </a:rPr>
              <a:t>transmission dans CDG-D</a:t>
            </a:r>
          </a:p>
          <a:p>
            <a:pPr marL="342900" indent="-342900">
              <a:buAutoNum type="arabicPeriod"/>
            </a:pPr>
            <a:r>
              <a:rPr lang="fr-FR" sz="2400" b="1" kern="1200">
                <a:solidFill>
                  <a:schemeClr val="tx1"/>
                </a:solidFill>
                <a:latin typeface="Calibri"/>
                <a:ea typeface="+mn-ea"/>
                <a:cs typeface="Calibri"/>
              </a:rPr>
              <a:t>Consultation et récupération depuis CDG-D </a:t>
            </a:r>
            <a:r>
              <a:rPr lang="fr-FR" sz="2400" kern="1200">
                <a:solidFill>
                  <a:schemeClr val="tx1"/>
                </a:solidFill>
                <a:latin typeface="Calibri"/>
                <a:ea typeface="+mn-ea"/>
                <a:cs typeface="Calibri"/>
              </a:rPr>
              <a:t>pour présentation à l’assemblée délibérante avant vote</a:t>
            </a:r>
          </a:p>
          <a:p>
            <a:pPr marL="342900" indent="-342900">
              <a:buAutoNum type="arabicPeriod"/>
            </a:pPr>
            <a:r>
              <a:rPr lang="fr-FR" sz="2400" b="1" kern="1200">
                <a:solidFill>
                  <a:schemeClr val="tx1"/>
                </a:solidFill>
                <a:latin typeface="Calibri"/>
                <a:ea typeface="+mn-ea"/>
                <a:cs typeface="Calibri"/>
              </a:rPr>
              <a:t>Signature du CFU définitif sur CDG-D</a:t>
            </a:r>
          </a:p>
          <a:p>
            <a:pPr marL="342900" indent="-342900">
              <a:buAutoNum type="arabicPeriod"/>
            </a:pPr>
            <a:r>
              <a:rPr lang="fr-FR" sz="2400" b="1" kern="1200">
                <a:solidFill>
                  <a:schemeClr val="tx1"/>
                </a:solidFill>
                <a:latin typeface="Calibri"/>
                <a:ea typeface="+mn-ea"/>
                <a:cs typeface="Calibri"/>
              </a:rPr>
              <a:t>Import et stockage du CFU définitif</a:t>
            </a:r>
          </a:p>
          <a:p>
            <a:pPr marL="342900" indent="-342900">
              <a:buAutoNum type="arabicPeriod"/>
            </a:pPr>
            <a:r>
              <a:rPr lang="fr-FR" sz="2400" b="1" kern="1200">
                <a:solidFill>
                  <a:schemeClr val="tx1"/>
                </a:solidFill>
                <a:latin typeface="Calibri"/>
                <a:ea typeface="+mn-ea"/>
                <a:cs typeface="Calibri"/>
              </a:rPr>
              <a:t>Scellement</a:t>
            </a:r>
          </a:p>
          <a:p>
            <a:pPr marL="342900" indent="-342900">
              <a:buAutoNum type="arabicPeriod"/>
            </a:pPr>
            <a:r>
              <a:rPr lang="fr-FR" sz="2400" b="1" kern="1200">
                <a:solidFill>
                  <a:schemeClr val="tx1"/>
                </a:solidFill>
                <a:latin typeface="Calibri"/>
                <a:ea typeface="+mn-ea"/>
                <a:cs typeface="Calibri"/>
              </a:rPr>
              <a:t>Transmission à acte budgétaire via TDT</a:t>
            </a:r>
            <a:r>
              <a:rPr lang="fr-FR" sz="2400" kern="1200">
                <a:solidFill>
                  <a:schemeClr val="tx1"/>
                </a:solidFill>
                <a:latin typeface="Calibri"/>
                <a:ea typeface="+mn-ea"/>
                <a:cs typeface="Calibri"/>
              </a:rPr>
              <a:t> (idem CA, avec Délibération jointe)</a:t>
            </a:r>
          </a:p>
        </p:txBody>
      </p:sp>
    </p:spTree>
    <p:extLst>
      <p:ext uri="{BB962C8B-B14F-4D97-AF65-F5344CB8AC3E}">
        <p14:creationId xmlns:p14="http://schemas.microsoft.com/office/powerpoint/2010/main" val="15353450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Compte Financier Unique</a:t>
            </a:r>
            <a:endParaRPr lang="fr-FR" sz="2800" b="1">
              <a:solidFill>
                <a:srgbClr val="2C55A2"/>
              </a:solidFill>
              <a:latin typeface="Montserrat" panose="00000500000000000000" pitchFamily="2" charset="0"/>
            </a:endParaRPr>
          </a:p>
        </p:txBody>
      </p:sp>
      <p:sp>
        <p:nvSpPr>
          <p:cNvPr id="7" name="ZoneTexte 6">
            <a:extLst>
              <a:ext uri="{FF2B5EF4-FFF2-40B4-BE49-F238E27FC236}">
                <a16:creationId xmlns:a16="http://schemas.microsoft.com/office/drawing/2014/main" id="{E6AFAFF4-09FA-4AC4-B3F9-E92054AD6B74}"/>
              </a:ext>
            </a:extLst>
          </p:cNvPr>
          <p:cNvSpPr txBox="1"/>
          <p:nvPr/>
        </p:nvSpPr>
        <p:spPr>
          <a:xfrm>
            <a:off x="6129894" y="958186"/>
            <a:ext cx="67439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400" b="1" kern="1200">
              <a:solidFill>
                <a:schemeClr val="tx1"/>
              </a:solidFill>
              <a:latin typeface="Calibri"/>
              <a:ea typeface="+mn-ea"/>
              <a:cs typeface="Calibri"/>
            </a:endParaRPr>
          </a:p>
        </p:txBody>
      </p:sp>
      <p:pic>
        <p:nvPicPr>
          <p:cNvPr id="2" name="Image 2" descr="Une image contenant texte&#10;&#10;Description générée automatiquement">
            <a:extLst>
              <a:ext uri="{FF2B5EF4-FFF2-40B4-BE49-F238E27FC236}">
                <a16:creationId xmlns:a16="http://schemas.microsoft.com/office/drawing/2014/main" id="{B675570E-EAEA-4A06-A88D-F92E22801208}"/>
              </a:ext>
            </a:extLst>
          </p:cNvPr>
          <p:cNvPicPr>
            <a:picLocks noChangeAspect="1"/>
          </p:cNvPicPr>
          <p:nvPr/>
        </p:nvPicPr>
        <p:blipFill>
          <a:blip r:embed="rId2"/>
          <a:stretch>
            <a:fillRect/>
          </a:stretch>
        </p:blipFill>
        <p:spPr>
          <a:xfrm>
            <a:off x="624150" y="1541579"/>
            <a:ext cx="12127626" cy="5561762"/>
          </a:xfrm>
          <a:prstGeom prst="rect">
            <a:avLst/>
          </a:prstGeom>
        </p:spPr>
      </p:pic>
      <p:sp>
        <p:nvSpPr>
          <p:cNvPr id="8" name="ZoneTexte 7">
            <a:extLst>
              <a:ext uri="{FF2B5EF4-FFF2-40B4-BE49-F238E27FC236}">
                <a16:creationId xmlns:a16="http://schemas.microsoft.com/office/drawing/2014/main" id="{A3442A42-6B9B-4DBE-A314-2FAB253DF79A}"/>
              </a:ext>
            </a:extLst>
          </p:cNvPr>
          <p:cNvSpPr txBox="1"/>
          <p:nvPr/>
        </p:nvSpPr>
        <p:spPr>
          <a:xfrm>
            <a:off x="535756" y="1051266"/>
            <a:ext cx="113263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solidFill>
                  <a:schemeClr val="tx1"/>
                </a:solidFill>
                <a:latin typeface="Century Gothic"/>
                <a:cs typeface="Helvetica"/>
              </a:rPr>
              <a:t>Copie(s) d'écran CDG-D SPL (vision ordonnateur) : accès aux CFU provisoires et CFU à valider</a:t>
            </a:r>
          </a:p>
        </p:txBody>
      </p:sp>
    </p:spTree>
    <p:extLst>
      <p:ext uri="{BB962C8B-B14F-4D97-AF65-F5344CB8AC3E}">
        <p14:creationId xmlns:p14="http://schemas.microsoft.com/office/powerpoint/2010/main" val="4977592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Compte Financier Unique</a:t>
            </a:r>
            <a:endParaRPr lang="fr-FR" sz="2800" b="1">
              <a:solidFill>
                <a:srgbClr val="2C55A2"/>
              </a:solidFill>
              <a:latin typeface="Montserrat" panose="00000500000000000000" pitchFamily="2" charset="0"/>
            </a:endParaRPr>
          </a:p>
        </p:txBody>
      </p:sp>
      <p:sp>
        <p:nvSpPr>
          <p:cNvPr id="7" name="ZoneTexte 6">
            <a:extLst>
              <a:ext uri="{FF2B5EF4-FFF2-40B4-BE49-F238E27FC236}">
                <a16:creationId xmlns:a16="http://schemas.microsoft.com/office/drawing/2014/main" id="{E6AFAFF4-09FA-4AC4-B3F9-E92054AD6B74}"/>
              </a:ext>
            </a:extLst>
          </p:cNvPr>
          <p:cNvSpPr txBox="1"/>
          <p:nvPr/>
        </p:nvSpPr>
        <p:spPr>
          <a:xfrm>
            <a:off x="6129894" y="958186"/>
            <a:ext cx="67439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400" b="1" kern="1200">
              <a:solidFill>
                <a:schemeClr val="tx1"/>
              </a:solidFill>
              <a:latin typeface="Calibri"/>
              <a:ea typeface="+mn-ea"/>
              <a:cs typeface="Calibri"/>
            </a:endParaRPr>
          </a:p>
        </p:txBody>
      </p:sp>
      <p:sp>
        <p:nvSpPr>
          <p:cNvPr id="8" name="ZoneTexte 7">
            <a:extLst>
              <a:ext uri="{FF2B5EF4-FFF2-40B4-BE49-F238E27FC236}">
                <a16:creationId xmlns:a16="http://schemas.microsoft.com/office/drawing/2014/main" id="{A3442A42-6B9B-4DBE-A314-2FAB253DF79A}"/>
              </a:ext>
            </a:extLst>
          </p:cNvPr>
          <p:cNvSpPr txBox="1"/>
          <p:nvPr/>
        </p:nvSpPr>
        <p:spPr>
          <a:xfrm>
            <a:off x="535756" y="1051266"/>
            <a:ext cx="113263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t>Copie(s) d'écran CDG-D SPL (vision ordonnateur) : accès aux CFU provisoires et CFU à valider</a:t>
            </a:r>
            <a:endParaRPr lang="fr-FR"/>
          </a:p>
          <a:p>
            <a:endParaRPr lang="fr-FR" sz="1800" b="1" kern="1200">
              <a:solidFill>
                <a:schemeClr val="tx1"/>
              </a:solidFill>
              <a:latin typeface="Century Gothic"/>
              <a:cs typeface="Helvetica"/>
            </a:endParaRPr>
          </a:p>
        </p:txBody>
      </p:sp>
      <p:sp>
        <p:nvSpPr>
          <p:cNvPr id="3" name="ZoneTexte 2">
            <a:extLst>
              <a:ext uri="{FF2B5EF4-FFF2-40B4-BE49-F238E27FC236}">
                <a16:creationId xmlns:a16="http://schemas.microsoft.com/office/drawing/2014/main" id="{06A758E7-5415-4B7D-A5D2-13CA93CD9488}"/>
              </a:ext>
            </a:extLst>
          </p:cNvPr>
          <p:cNvSpPr txBox="1"/>
          <p:nvPr/>
        </p:nvSpPr>
        <p:spPr>
          <a:xfrm>
            <a:off x="5350668" y="35528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5" name="Image 5" descr="Une image contenant texte&#10;&#10;Description générée automatiquement">
            <a:extLst>
              <a:ext uri="{FF2B5EF4-FFF2-40B4-BE49-F238E27FC236}">
                <a16:creationId xmlns:a16="http://schemas.microsoft.com/office/drawing/2014/main" id="{D52308FB-BB47-4FAA-A1A7-1D0B6845293B}"/>
              </a:ext>
            </a:extLst>
          </p:cNvPr>
          <p:cNvPicPr>
            <a:picLocks noChangeAspect="1"/>
          </p:cNvPicPr>
          <p:nvPr/>
        </p:nvPicPr>
        <p:blipFill>
          <a:blip r:embed="rId2"/>
          <a:stretch>
            <a:fillRect/>
          </a:stretch>
        </p:blipFill>
        <p:spPr>
          <a:xfrm>
            <a:off x="705562" y="1453044"/>
            <a:ext cx="11639157" cy="5552669"/>
          </a:xfrm>
          <a:prstGeom prst="rect">
            <a:avLst/>
          </a:prstGeom>
        </p:spPr>
      </p:pic>
    </p:spTree>
    <p:extLst>
      <p:ext uri="{BB962C8B-B14F-4D97-AF65-F5344CB8AC3E}">
        <p14:creationId xmlns:p14="http://schemas.microsoft.com/office/powerpoint/2010/main" val="26651244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Ressources documentaires</a:t>
            </a:r>
            <a:endParaRPr lang="fr-FR" sz="2800" b="1">
              <a:solidFill>
                <a:srgbClr val="2C55A2"/>
              </a:solidFill>
              <a:latin typeface="Montserrat" panose="00000500000000000000" pitchFamily="2" charset="0"/>
            </a:endParaRPr>
          </a:p>
        </p:txBody>
      </p:sp>
      <p:sp>
        <p:nvSpPr>
          <p:cNvPr id="5" name="ZoneTexte 4">
            <a:extLst>
              <a:ext uri="{FF2B5EF4-FFF2-40B4-BE49-F238E27FC236}">
                <a16:creationId xmlns:a16="http://schemas.microsoft.com/office/drawing/2014/main" id="{68B26D3E-ECCE-4542-B926-26CC66AC1EA1}"/>
              </a:ext>
            </a:extLst>
          </p:cNvPr>
          <p:cNvSpPr txBox="1"/>
          <p:nvPr/>
        </p:nvSpPr>
        <p:spPr>
          <a:xfrm>
            <a:off x="721720" y="817350"/>
            <a:ext cx="1280783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a:t>
            </a:r>
            <a:r>
              <a:rPr lang="fr-FR" sz="2800"/>
              <a:t> Espace ordonnateur :</a:t>
            </a:r>
          </a:p>
          <a:p>
            <a:r>
              <a:rPr lang="fr-FR" sz="2800">
                <a:hlinkClick r:id="rId2"/>
              </a:rPr>
              <a:t>https://www.collectivites-locales.gouv.fr/finances-locales/espace-ordonnateurs</a:t>
            </a:r>
            <a:endParaRPr lang="fr-FR" sz="2800"/>
          </a:p>
          <a:p>
            <a:endParaRPr lang="fr-FR" sz="2800"/>
          </a:p>
          <a:p>
            <a:r>
              <a:rPr lang="fr-FR" sz="2800"/>
              <a:t>- Référentiel M57 et tables de transposition : </a:t>
            </a:r>
            <a:r>
              <a:rPr lang="fr-FR" sz="2800">
                <a:hlinkClick r:id="rId3"/>
              </a:rPr>
              <a:t>https://www.collectivites-locales.gouv.fr/finances-locales/le-referentiel-budgetaire-et-comptable-m57</a:t>
            </a:r>
            <a:r>
              <a:rPr lang="fr-FR" sz="2800"/>
              <a:t> </a:t>
            </a:r>
          </a:p>
          <a:p>
            <a:endParaRPr lang="fr-FR" sz="2800"/>
          </a:p>
          <a:p>
            <a:r>
              <a:rPr lang="fr-FR" sz="2800"/>
              <a:t>- Les plans de compte TOTEM - onglet spécifications des maquettes</a:t>
            </a:r>
          </a:p>
          <a:p>
            <a:r>
              <a:rPr lang="fr-FR" sz="2800">
                <a:hlinkClick r:id="rId4"/>
              </a:rPr>
              <a:t>http://odm-budgetaire.org/</a:t>
            </a:r>
            <a:endParaRPr lang="fr-FR" sz="2800"/>
          </a:p>
          <a:p>
            <a:endParaRPr lang="fr-FR" sz="2800"/>
          </a:p>
          <a:p>
            <a:r>
              <a:rPr lang="fr-FR" sz="2800"/>
              <a:t>- </a:t>
            </a:r>
            <a:r>
              <a:rPr lang="fr-FR" sz="2800" err="1"/>
              <a:t>Padlet</a:t>
            </a:r>
            <a:r>
              <a:rPr lang="fr-FR" sz="2800"/>
              <a:t> SICTIAM: </a:t>
            </a:r>
            <a:r>
              <a:rPr lang="fr-FR" sz="2800">
                <a:hlinkClick r:id="rId5"/>
              </a:rPr>
              <a:t>https://fr.padlet.com/SICTIAM_GF/M57simplifiee</a:t>
            </a:r>
            <a:r>
              <a:rPr lang="fr-FR" sz="2800"/>
              <a:t> </a:t>
            </a:r>
            <a:endParaRPr lang="fr-FR"/>
          </a:p>
          <a:p>
            <a:r>
              <a:rPr lang="fr-FR" sz="2800"/>
              <a:t>= &gt; Modèles de documents, modalités d'apurement du 1069..</a:t>
            </a:r>
            <a:endParaRPr lang="fr-FR"/>
          </a:p>
          <a:p>
            <a:endParaRPr lang="fr-FR" sz="2800"/>
          </a:p>
          <a:p>
            <a:endParaRPr lang="fr-FR" sz="2800">
              <a:hlinkClick r:id="rId6" action="ppaction://hlinksldjump">
                <a:extLst>
                  <a:ext uri="{A12FA001-AC4F-418D-AE19-62706E023703}">
                    <ahyp:hlinkClr xmlns:ahyp="http://schemas.microsoft.com/office/drawing/2018/hyperlinkcolor" val="tx"/>
                  </a:ext>
                </a:extLst>
              </a:hlinkClick>
            </a:endParaRPr>
          </a:p>
          <a:p>
            <a:r>
              <a:rPr lang="fr-FR" sz="2800">
                <a:solidFill>
                  <a:srgbClr val="E62984"/>
                </a:solidFill>
                <a:hlinkClick r:id="rId6" action="ppaction://hlinksldjump">
                  <a:extLst>
                    <a:ext uri="{A12FA001-AC4F-418D-AE19-62706E023703}">
                      <ahyp:hlinkClr xmlns:ahyp="http://schemas.microsoft.com/office/drawing/2018/hyperlinkcolor" val="tx"/>
                    </a:ext>
                  </a:extLst>
                </a:hlinkClick>
              </a:rPr>
              <a:t> =&gt; </a:t>
            </a:r>
            <a:r>
              <a:rPr lang="fr-FR" sz="2800" err="1">
                <a:solidFill>
                  <a:srgbClr val="E62984"/>
                </a:solidFill>
                <a:hlinkClick r:id="rId6" action="ppaction://hlinksldjump">
                  <a:extLst>
                    <a:ext uri="{A12FA001-AC4F-418D-AE19-62706E023703}">
                      <ahyp:hlinkClr xmlns:ahyp="http://schemas.microsoft.com/office/drawing/2018/hyperlinkcolor" val="tx"/>
                    </a:ext>
                  </a:extLst>
                </a:hlinkClick>
              </a:rPr>
              <a:t>Emagnus</a:t>
            </a:r>
            <a:r>
              <a:rPr lang="fr-FR" sz="2800">
                <a:solidFill>
                  <a:srgbClr val="E62984"/>
                </a:solidFill>
                <a:hlinkClick r:id="rId6" action="ppaction://hlinksldjump">
                  <a:extLst>
                    <a:ext uri="{A12FA001-AC4F-418D-AE19-62706E023703}">
                      <ahyp:hlinkClr xmlns:ahyp="http://schemas.microsoft.com/office/drawing/2018/hyperlinkcolor" val="tx"/>
                    </a:ext>
                  </a:extLst>
                </a:hlinkClick>
              </a:rPr>
              <a:t> 2009</a:t>
            </a:r>
            <a:r>
              <a:rPr lang="fr-FR" sz="2800">
                <a:solidFill>
                  <a:srgbClr val="E62984"/>
                </a:solidFill>
              </a:rPr>
              <a:t>              </a:t>
            </a:r>
            <a:r>
              <a:rPr lang="fr-FR" sz="2800">
                <a:solidFill>
                  <a:srgbClr val="E62984"/>
                </a:solidFill>
                <a:hlinkClick r:id="" action="ppaction://noaction">
                  <a:extLst>
                    <a:ext uri="{A12FA001-AC4F-418D-AE19-62706E023703}">
                      <ahyp:hlinkClr xmlns:ahyp="http://schemas.microsoft.com/office/drawing/2018/hyperlinkcolor" val="tx"/>
                    </a:ext>
                  </a:extLst>
                </a:hlinkClick>
              </a:rPr>
              <a:t>=&gt; EGF</a:t>
            </a:r>
            <a:r>
              <a:rPr lang="fr-FR" sz="2800">
                <a:solidFill>
                  <a:srgbClr val="E62984"/>
                </a:solidFill>
              </a:rPr>
              <a:t>                         </a:t>
            </a:r>
            <a:r>
              <a:rPr lang="fr-FR" sz="2800">
                <a:solidFill>
                  <a:srgbClr val="E62984"/>
                </a:solidFill>
                <a:hlinkClick r:id="" action="ppaction://noaction">
                  <a:extLst>
                    <a:ext uri="{A12FA001-AC4F-418D-AE19-62706E023703}">
                      <ahyp:hlinkClr xmlns:ahyp="http://schemas.microsoft.com/office/drawing/2018/hyperlinkcolor" val="tx"/>
                    </a:ext>
                  </a:extLst>
                </a:hlinkClick>
              </a:rPr>
              <a:t>=&gt; CIRIL GF</a:t>
            </a:r>
            <a:endParaRPr lang="fr-FR" sz="2800">
              <a:solidFill>
                <a:srgbClr val="E62984"/>
              </a:solidFill>
            </a:endParaRPr>
          </a:p>
        </p:txBody>
      </p:sp>
      <p:pic>
        <p:nvPicPr>
          <p:cNvPr id="3" name="Image 5" descr="Une image contenant sombre, objet d’extérieur&#10;&#10;Description générée automatiquement">
            <a:extLst>
              <a:ext uri="{FF2B5EF4-FFF2-40B4-BE49-F238E27FC236}">
                <a16:creationId xmlns:a16="http://schemas.microsoft.com/office/drawing/2014/main" id="{ED8F54DE-8C35-41D6-B5D8-CF8FEBB3C9FD}"/>
              </a:ext>
            </a:extLst>
          </p:cNvPr>
          <p:cNvPicPr>
            <a:picLocks noChangeAspect="1"/>
          </p:cNvPicPr>
          <p:nvPr/>
        </p:nvPicPr>
        <p:blipFill>
          <a:blip r:embed="rId7"/>
          <a:stretch>
            <a:fillRect/>
          </a:stretch>
        </p:blipFill>
        <p:spPr>
          <a:xfrm>
            <a:off x="11004446" y="3949928"/>
            <a:ext cx="2742384" cy="2743200"/>
          </a:xfrm>
          <a:prstGeom prst="rect">
            <a:avLst/>
          </a:prstGeom>
        </p:spPr>
      </p:pic>
    </p:spTree>
    <p:extLst>
      <p:ext uri="{BB962C8B-B14F-4D97-AF65-F5344CB8AC3E}">
        <p14:creationId xmlns:p14="http://schemas.microsoft.com/office/powerpoint/2010/main" val="33940965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5267367" y="3257825"/>
            <a:ext cx="5082689" cy="2256570"/>
          </a:xfrm>
          <a:prstGeom prst="rect">
            <a:avLst/>
          </a:prstGeom>
          <a:noFill/>
          <a:ln>
            <a:noFill/>
          </a:ln>
        </p:spPr>
        <p:txBody>
          <a:bodyPr spcFirstLastPara="1" wrap="square" lIns="91425" tIns="45700" rIns="91425" bIns="45700" anchor="t" anchorCtr="0">
            <a:noAutofit/>
          </a:bodyPr>
          <a:lstStyle/>
          <a:p>
            <a:r>
              <a:rPr lang="fr-FR" sz="3600" b="0"/>
              <a:t> E.GF 2009</a:t>
            </a:r>
            <a:br>
              <a:rPr lang="fr-FR" sz="3600" b="0"/>
            </a:br>
            <a:r>
              <a:rPr lang="fr-FR" sz="3600" b="0"/>
              <a:t>Changement de norme, traitement des immobilisations et CFU</a:t>
            </a:r>
            <a:endParaRPr lang="fr-FR"/>
          </a:p>
        </p:txBody>
      </p:sp>
    </p:spTree>
    <p:extLst>
      <p:ext uri="{BB962C8B-B14F-4D97-AF65-F5344CB8AC3E}">
        <p14:creationId xmlns:p14="http://schemas.microsoft.com/office/powerpoint/2010/main" val="77842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sp>
        <p:nvSpPr>
          <p:cNvPr id="6" name="ZoneTexte 5">
            <a:extLst>
              <a:ext uri="{FF2B5EF4-FFF2-40B4-BE49-F238E27FC236}">
                <a16:creationId xmlns:a16="http://schemas.microsoft.com/office/drawing/2014/main" id="{D2C8FD32-0765-4CCA-802E-1F71A99DAD14}"/>
              </a:ext>
            </a:extLst>
          </p:cNvPr>
          <p:cNvSpPr txBox="1"/>
          <p:nvPr/>
        </p:nvSpPr>
        <p:spPr>
          <a:xfrm>
            <a:off x="546037" y="1556683"/>
            <a:ext cx="123524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t>- </a:t>
            </a:r>
            <a:r>
              <a:rPr lang="fr-FR" sz="2800" b="1"/>
              <a:t>Le changement de norme devra être effectué avec l'ouverture d'exercice N+1</a:t>
            </a:r>
          </a:p>
          <a:p>
            <a:endParaRPr lang="fr-FR" sz="2800" b="1"/>
          </a:p>
          <a:p>
            <a:r>
              <a:rPr lang="fr-FR" sz="2800"/>
              <a:t>- A partir de la version 13.50 il ne sera plus possible de modifier la norme après ouverture de l'exercice depuis la fiche Exercice</a:t>
            </a:r>
          </a:p>
          <a:p>
            <a:endParaRPr lang="fr-FR" sz="2800"/>
          </a:p>
          <a:p>
            <a:r>
              <a:rPr lang="fr-FR" sz="2800"/>
              <a:t>- Si vous avez déjà ouvert l'exercice N+1 sur une mauvaise norme, merci de nous contacter à l'adresse </a:t>
            </a:r>
            <a:r>
              <a:rPr lang="fr-FR" sz="2800">
                <a:hlinkClick r:id="rId3"/>
              </a:rPr>
              <a:t>m57@sictiam.fr</a:t>
            </a:r>
            <a:r>
              <a:rPr lang="fr-FR" sz="2800"/>
              <a:t> afin de régulariser la situation </a:t>
            </a:r>
          </a:p>
          <a:p>
            <a:endParaRPr lang="fr-FR"/>
          </a:p>
          <a:p>
            <a:endParaRPr lang="fr-FR"/>
          </a:p>
        </p:txBody>
      </p:sp>
    </p:spTree>
    <p:extLst>
      <p:ext uri="{BB962C8B-B14F-4D97-AF65-F5344CB8AC3E}">
        <p14:creationId xmlns:p14="http://schemas.microsoft.com/office/powerpoint/2010/main" val="13100254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AE2ECE5F-9E62-4C8E-BE9A-4D237CB34906}"/>
              </a:ext>
            </a:extLst>
          </p:cNvPr>
          <p:cNvSpPr txBox="1"/>
          <p:nvPr/>
        </p:nvSpPr>
        <p:spPr>
          <a:xfrm>
            <a:off x="5350668" y="35528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3" name="Image 4">
            <a:extLst>
              <a:ext uri="{FF2B5EF4-FFF2-40B4-BE49-F238E27FC236}">
                <a16:creationId xmlns:a16="http://schemas.microsoft.com/office/drawing/2014/main" id="{D0C2C35F-2B6C-4A37-AE49-E3FF457AA94F}"/>
              </a:ext>
            </a:extLst>
          </p:cNvPr>
          <p:cNvPicPr>
            <a:picLocks noChangeAspect="1"/>
          </p:cNvPicPr>
          <p:nvPr/>
        </p:nvPicPr>
        <p:blipFill>
          <a:blip r:embed="rId3"/>
          <a:stretch>
            <a:fillRect/>
          </a:stretch>
        </p:blipFill>
        <p:spPr>
          <a:xfrm>
            <a:off x="331174" y="1066235"/>
            <a:ext cx="8516286" cy="5514723"/>
          </a:xfrm>
          <a:prstGeom prst="rect">
            <a:avLst/>
          </a:prstGeom>
        </p:spPr>
      </p:pic>
      <p:sp>
        <p:nvSpPr>
          <p:cNvPr id="5" name="ZoneTexte 4">
            <a:extLst>
              <a:ext uri="{FF2B5EF4-FFF2-40B4-BE49-F238E27FC236}">
                <a16:creationId xmlns:a16="http://schemas.microsoft.com/office/drawing/2014/main" id="{EDD0F0D6-CACA-475C-8F90-BEF4ABE58E2F}"/>
              </a:ext>
            </a:extLst>
          </p:cNvPr>
          <p:cNvSpPr txBox="1"/>
          <p:nvPr/>
        </p:nvSpPr>
        <p:spPr>
          <a:xfrm>
            <a:off x="9284285" y="1289593"/>
            <a:ext cx="3838993"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solidFill>
                  <a:schemeClr val="tx1"/>
                </a:solidFill>
                <a:latin typeface="Century Gothic"/>
                <a:cs typeface="Helvetica"/>
              </a:rPr>
              <a:t>Bureau Fin d’exercice / Chgt d’exercice</a:t>
            </a:r>
          </a:p>
          <a:p>
            <a:r>
              <a:rPr lang="fr-FR" sz="1800" kern="1200">
                <a:solidFill>
                  <a:schemeClr val="tx1"/>
                </a:solidFill>
                <a:latin typeface="Century Gothic"/>
                <a:cs typeface="Helvetica"/>
              </a:rPr>
              <a:t>Ajout d‘une nouvelle option      « </a:t>
            </a:r>
            <a:r>
              <a:rPr lang="fr-FR" sz="1800" b="1" kern="1200">
                <a:solidFill>
                  <a:schemeClr val="tx2"/>
                </a:solidFill>
                <a:latin typeface="Century Gothic"/>
                <a:cs typeface="Helvetica"/>
              </a:rPr>
              <a:t>Changement d’exercice et de norme </a:t>
            </a:r>
            <a:r>
              <a:rPr lang="fr-FR" sz="1800" kern="1200">
                <a:solidFill>
                  <a:schemeClr val="tx1"/>
                </a:solidFill>
                <a:latin typeface="Century Gothic"/>
                <a:cs typeface="Helvetica"/>
              </a:rPr>
              <a:t>»</a:t>
            </a:r>
          </a:p>
          <a:p>
            <a:r>
              <a:rPr lang="fr-FR" sz="1800" kern="1200">
                <a:solidFill>
                  <a:schemeClr val="tx1"/>
                </a:solidFill>
                <a:latin typeface="Century Gothic"/>
                <a:cs typeface="Helvetica"/>
              </a:rPr>
              <a:t>Formulaire identique à celui de l’option Changement d’exercice.</a:t>
            </a:r>
          </a:p>
          <a:p>
            <a:endParaRPr lang="fr-FR"/>
          </a:p>
          <a:p>
            <a:r>
              <a:rPr lang="fr-FR" sz="1800" kern="1200">
                <a:solidFill>
                  <a:schemeClr val="tx1"/>
                </a:solidFill>
                <a:latin typeface="Segoe UI Emoji"/>
                <a:ea typeface="Segoe UI Emoji"/>
                <a:cs typeface="Helvetica"/>
              </a:rPr>
              <a:t>🔗 </a:t>
            </a:r>
            <a:r>
              <a:rPr lang="fr-FR" sz="1800" kern="1200">
                <a:solidFill>
                  <a:schemeClr val="tx1"/>
                </a:solidFill>
                <a:latin typeface="Century Gothic"/>
                <a:cs typeface="Helvetica"/>
              </a:rPr>
              <a:t>A la fin du traitement de reprise de la nomenclature, ouverture automatique de l’option « </a:t>
            </a:r>
            <a:r>
              <a:rPr lang="fr-FR" sz="1800" b="1" kern="1200">
                <a:solidFill>
                  <a:schemeClr val="tx2"/>
                </a:solidFill>
                <a:latin typeface="Century Gothic"/>
                <a:cs typeface="Helvetica"/>
              </a:rPr>
              <a:t>Changement de norme </a:t>
            </a:r>
            <a:r>
              <a:rPr lang="fr-FR" sz="1800" kern="1200">
                <a:solidFill>
                  <a:schemeClr val="tx1"/>
                </a:solidFill>
                <a:latin typeface="Century Gothic"/>
                <a:cs typeface="Helvetica"/>
              </a:rPr>
              <a:t>»</a:t>
            </a:r>
          </a:p>
        </p:txBody>
      </p:sp>
    </p:spTree>
    <p:extLst>
      <p:ext uri="{BB962C8B-B14F-4D97-AF65-F5344CB8AC3E}">
        <p14:creationId xmlns:p14="http://schemas.microsoft.com/office/powerpoint/2010/main" val="25926447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AE2ECE5F-9E62-4C8E-BE9A-4D237CB34906}"/>
              </a:ext>
            </a:extLst>
          </p:cNvPr>
          <p:cNvSpPr txBox="1"/>
          <p:nvPr/>
        </p:nvSpPr>
        <p:spPr>
          <a:xfrm>
            <a:off x="4801341" y="1298872"/>
            <a:ext cx="315286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1 – Choisir si la collectivité désire changer de mode de gestion des provisions</a:t>
            </a:r>
          </a:p>
          <a:p>
            <a:r>
              <a:rPr lang="fr-FR"/>
              <a:t>2 – Cliquer sur Reprendre </a:t>
            </a:r>
          </a:p>
          <a:p>
            <a:r>
              <a:rPr lang="fr-FR"/>
              <a:t>3 – Confirmer le transfert des emprunts</a:t>
            </a:r>
          </a:p>
          <a:p>
            <a:endParaRPr lang="fr-FR"/>
          </a:p>
        </p:txBody>
      </p:sp>
      <p:pic>
        <p:nvPicPr>
          <p:cNvPr id="6" name="Image 6" descr="Une image contenant texte&#10;&#10;Description générée automatiquement">
            <a:extLst>
              <a:ext uri="{FF2B5EF4-FFF2-40B4-BE49-F238E27FC236}">
                <a16:creationId xmlns:a16="http://schemas.microsoft.com/office/drawing/2014/main" id="{73107AA3-8AC4-4469-AB7E-CD6915A5228B}"/>
              </a:ext>
            </a:extLst>
          </p:cNvPr>
          <p:cNvPicPr>
            <a:picLocks noChangeAspect="1"/>
          </p:cNvPicPr>
          <p:nvPr/>
        </p:nvPicPr>
        <p:blipFill>
          <a:blip r:embed="rId3"/>
          <a:stretch>
            <a:fillRect/>
          </a:stretch>
        </p:blipFill>
        <p:spPr>
          <a:xfrm>
            <a:off x="886643" y="1149014"/>
            <a:ext cx="3719863" cy="2163310"/>
          </a:xfrm>
          <a:prstGeom prst="rect">
            <a:avLst/>
          </a:prstGeom>
        </p:spPr>
      </p:pic>
      <p:pic>
        <p:nvPicPr>
          <p:cNvPr id="7" name="Image 7" descr="Une image contenant texte&#10;&#10;Description générée automatiquement">
            <a:extLst>
              <a:ext uri="{FF2B5EF4-FFF2-40B4-BE49-F238E27FC236}">
                <a16:creationId xmlns:a16="http://schemas.microsoft.com/office/drawing/2014/main" id="{B15C44AB-840A-4B9C-98C9-4A989CE33B2F}"/>
              </a:ext>
            </a:extLst>
          </p:cNvPr>
          <p:cNvPicPr>
            <a:picLocks noChangeAspect="1"/>
          </p:cNvPicPr>
          <p:nvPr/>
        </p:nvPicPr>
        <p:blipFill>
          <a:blip r:embed="rId4"/>
          <a:stretch>
            <a:fillRect/>
          </a:stretch>
        </p:blipFill>
        <p:spPr>
          <a:xfrm>
            <a:off x="923886" y="3816464"/>
            <a:ext cx="6876163" cy="2658883"/>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id="{33B31BAD-6456-41B8-9B54-4A4C884A897E}"/>
              </a:ext>
            </a:extLst>
          </p:cNvPr>
          <p:cNvPicPr>
            <a:picLocks noChangeAspect="1"/>
          </p:cNvPicPr>
          <p:nvPr/>
        </p:nvPicPr>
        <p:blipFill>
          <a:blip r:embed="rId5"/>
          <a:stretch>
            <a:fillRect/>
          </a:stretch>
        </p:blipFill>
        <p:spPr>
          <a:xfrm>
            <a:off x="8428247" y="2237473"/>
            <a:ext cx="4865069" cy="2855058"/>
          </a:xfrm>
          <a:prstGeom prst="rect">
            <a:avLst/>
          </a:prstGeom>
        </p:spPr>
      </p:pic>
    </p:spTree>
    <p:extLst>
      <p:ext uri="{BB962C8B-B14F-4D97-AF65-F5344CB8AC3E}">
        <p14:creationId xmlns:p14="http://schemas.microsoft.com/office/powerpoint/2010/main" val="29683232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5639534" y="3769772"/>
            <a:ext cx="5350184" cy="1290853"/>
          </a:xfrm>
          <a:prstGeom prst="rect">
            <a:avLst/>
          </a:prstGeom>
          <a:noFill/>
          <a:ln>
            <a:noFill/>
          </a:ln>
        </p:spPr>
        <p:txBody>
          <a:bodyPr spcFirstLastPara="1" wrap="square" lIns="91425" tIns="45700" rIns="91425" bIns="45700" anchor="t" anchorCtr="0">
            <a:noAutofit/>
          </a:bodyPr>
          <a:lstStyle/>
          <a:p>
            <a:pPr>
              <a:buClr>
                <a:schemeClr val="lt1"/>
              </a:buClr>
              <a:buSzPts val="4400"/>
            </a:pPr>
            <a:r>
              <a:rPr lang="en-US" sz="3600" b="0" err="1"/>
              <a:t>Présentation</a:t>
            </a:r>
            <a:r>
              <a:rPr lang="en-US" sz="3600" b="0"/>
              <a:t> M57 - CFU</a:t>
            </a:r>
            <a:br>
              <a:rPr lang="en-US" sz="3600" b="0"/>
            </a:br>
            <a:r>
              <a:rPr lang="en-US" sz="3600" b="0"/>
              <a:t>Abrégée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pic>
        <p:nvPicPr>
          <p:cNvPr id="6" name="Image 6">
            <a:extLst>
              <a:ext uri="{FF2B5EF4-FFF2-40B4-BE49-F238E27FC236}">
                <a16:creationId xmlns:a16="http://schemas.microsoft.com/office/drawing/2014/main" id="{FD76338E-5DC4-402E-913B-92F99FF67F98}"/>
              </a:ext>
            </a:extLst>
          </p:cNvPr>
          <p:cNvPicPr>
            <a:picLocks noChangeAspect="1"/>
          </p:cNvPicPr>
          <p:nvPr/>
        </p:nvPicPr>
        <p:blipFill>
          <a:blip r:embed="rId3"/>
          <a:stretch>
            <a:fillRect/>
          </a:stretch>
        </p:blipFill>
        <p:spPr>
          <a:xfrm>
            <a:off x="652730" y="896795"/>
            <a:ext cx="7827103" cy="5291309"/>
          </a:xfrm>
          <a:prstGeom prst="rect">
            <a:avLst/>
          </a:prstGeom>
        </p:spPr>
      </p:pic>
      <p:sp>
        <p:nvSpPr>
          <p:cNvPr id="8" name="ZoneTexte 7">
            <a:extLst>
              <a:ext uri="{FF2B5EF4-FFF2-40B4-BE49-F238E27FC236}">
                <a16:creationId xmlns:a16="http://schemas.microsoft.com/office/drawing/2014/main" id="{FBD0086C-1EDC-459D-AB9B-83731C5A8149}"/>
              </a:ext>
            </a:extLst>
          </p:cNvPr>
          <p:cNvSpPr txBox="1"/>
          <p:nvPr/>
        </p:nvSpPr>
        <p:spPr>
          <a:xfrm>
            <a:off x="8989264" y="1177134"/>
            <a:ext cx="4204257"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solidFill>
                  <a:schemeClr val="tx1"/>
                </a:solidFill>
                <a:latin typeface="Century Gothic"/>
                <a:ea typeface="+mn-ea"/>
                <a:cs typeface="+mn-cs"/>
              </a:rPr>
              <a:t>Choix de la norme comptable</a:t>
            </a:r>
          </a:p>
          <a:p>
            <a:pPr>
              <a:buChar char="§"/>
            </a:pPr>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Rappel de la norme comptable du contexte en cours</a:t>
            </a:r>
            <a:endParaRPr lang="fr-FR" sz="1800">
              <a:solidFill>
                <a:schemeClr val="tx1"/>
              </a:solidFill>
              <a:ea typeface="+mn-ea"/>
            </a:endParaRPr>
          </a:p>
          <a:p>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Sélection de la norme comptable de destination</a:t>
            </a:r>
            <a:endParaRPr lang="fr-FR" sz="1800">
              <a:solidFill>
                <a:schemeClr val="tx1"/>
              </a:solidFill>
              <a:ea typeface="+mn-ea"/>
            </a:endParaRPr>
          </a:p>
          <a:p>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Bouton « </a:t>
            </a:r>
            <a:r>
              <a:rPr lang="fr-FR" sz="1800" b="1" kern="1200">
                <a:solidFill>
                  <a:schemeClr val="tx2"/>
                </a:solidFill>
                <a:latin typeface="Century Gothic"/>
                <a:ea typeface="+mn-ea"/>
                <a:cs typeface="+mn-cs"/>
              </a:rPr>
              <a:t>Mettre à jour </a:t>
            </a:r>
            <a:r>
              <a:rPr lang="fr-FR" sz="1800" kern="1200">
                <a:solidFill>
                  <a:schemeClr val="tx1"/>
                </a:solidFill>
                <a:latin typeface="Century Gothic"/>
                <a:ea typeface="+mn-ea"/>
                <a:cs typeface="+mn-cs"/>
              </a:rPr>
              <a:t>»</a:t>
            </a:r>
            <a:endParaRPr lang="fr-FR" sz="1800">
              <a:solidFill>
                <a:schemeClr val="tx1"/>
              </a:solidFill>
              <a:ea typeface="+mn-ea"/>
            </a:endParaRPr>
          </a:p>
          <a:p>
            <a:r>
              <a:rPr lang="fr-FR" sz="2000" kern="1200">
                <a:solidFill>
                  <a:schemeClr val="tx1"/>
                </a:solidFill>
                <a:latin typeface="Century Gothic"/>
                <a:ea typeface="+mn-ea"/>
                <a:cs typeface="+mn-cs"/>
              </a:rPr>
              <a:t>Pas de message de confirmation </a:t>
            </a:r>
          </a:p>
          <a:p>
            <a:r>
              <a:rPr lang="fr-FR" sz="2000" kern="1200">
                <a:solidFill>
                  <a:schemeClr val="tx1"/>
                </a:solidFill>
                <a:latin typeface="Century Gothic"/>
                <a:ea typeface="+mn-ea"/>
                <a:cs typeface="+mn-cs"/>
              </a:rPr>
              <a:t>Enregistre la nouvelle norme dans la fiche exercice du contexte en cours</a:t>
            </a:r>
          </a:p>
          <a:p>
            <a:r>
              <a:rPr lang="fr-FR" sz="2000" kern="1200">
                <a:solidFill>
                  <a:schemeClr val="tx1"/>
                </a:solidFill>
                <a:latin typeface="Century Gothic"/>
                <a:ea typeface="+mn-ea"/>
                <a:cs typeface="+mn-cs"/>
              </a:rPr>
              <a:t>Lance l’actualisation de la nomenclature avec progression</a:t>
            </a:r>
          </a:p>
        </p:txBody>
      </p:sp>
      <p:sp>
        <p:nvSpPr>
          <p:cNvPr id="3" name="ZoneTexte 2">
            <a:extLst>
              <a:ext uri="{FF2B5EF4-FFF2-40B4-BE49-F238E27FC236}">
                <a16:creationId xmlns:a16="http://schemas.microsoft.com/office/drawing/2014/main" id="{6DC477BB-EA41-47AC-9301-F9D303B2A381}"/>
              </a:ext>
            </a:extLst>
          </p:cNvPr>
          <p:cNvSpPr txBox="1"/>
          <p:nvPr/>
        </p:nvSpPr>
        <p:spPr>
          <a:xfrm>
            <a:off x="9050200" y="608004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Il faut compter environ 15 minutes pour ce traitement</a:t>
            </a:r>
          </a:p>
        </p:txBody>
      </p:sp>
    </p:spTree>
    <p:extLst>
      <p:ext uri="{BB962C8B-B14F-4D97-AF65-F5344CB8AC3E}">
        <p14:creationId xmlns:p14="http://schemas.microsoft.com/office/powerpoint/2010/main" val="42486339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pic>
        <p:nvPicPr>
          <p:cNvPr id="2" name="Image 2" descr="Une image contenant texte&#10;&#10;Description générée automatiquement">
            <a:extLst>
              <a:ext uri="{FF2B5EF4-FFF2-40B4-BE49-F238E27FC236}">
                <a16:creationId xmlns:a16="http://schemas.microsoft.com/office/drawing/2014/main" id="{0B3DE5B6-FC22-4B4A-8E4D-D6E5E2FBC6F9}"/>
              </a:ext>
            </a:extLst>
          </p:cNvPr>
          <p:cNvPicPr>
            <a:picLocks noChangeAspect="1"/>
          </p:cNvPicPr>
          <p:nvPr/>
        </p:nvPicPr>
        <p:blipFill>
          <a:blip r:embed="rId3"/>
          <a:stretch>
            <a:fillRect/>
          </a:stretch>
        </p:blipFill>
        <p:spPr>
          <a:xfrm>
            <a:off x="343660" y="1888724"/>
            <a:ext cx="8726215" cy="3293395"/>
          </a:xfrm>
          <a:prstGeom prst="rect">
            <a:avLst/>
          </a:prstGeom>
        </p:spPr>
      </p:pic>
      <p:sp>
        <p:nvSpPr>
          <p:cNvPr id="3" name="ZoneTexte 2">
            <a:extLst>
              <a:ext uri="{FF2B5EF4-FFF2-40B4-BE49-F238E27FC236}">
                <a16:creationId xmlns:a16="http://schemas.microsoft.com/office/drawing/2014/main" id="{872E3F7B-25D9-413F-A5DE-A2C9334C3E34}"/>
              </a:ext>
            </a:extLst>
          </p:cNvPr>
          <p:cNvSpPr txBox="1"/>
          <p:nvPr/>
        </p:nvSpPr>
        <p:spPr>
          <a:xfrm>
            <a:off x="9228090" y="1233363"/>
            <a:ext cx="381089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solidFill>
                  <a:schemeClr val="tx1"/>
                </a:solidFill>
                <a:latin typeface="Century Gothic"/>
                <a:ea typeface="+mn-ea"/>
                <a:cs typeface="+mn-cs"/>
              </a:rPr>
              <a:t>A la fin du traitement, un rapport de mise en conformité s’affiche </a:t>
            </a:r>
            <a:r>
              <a:rPr lang="fr-FR" sz="1800" b="1" u="sng" kern="1200">
                <a:solidFill>
                  <a:schemeClr val="tx1"/>
                </a:solidFill>
                <a:latin typeface="Century Gothic"/>
                <a:ea typeface="+mn-ea"/>
                <a:cs typeface="+mn-cs"/>
              </a:rPr>
              <a:t>uniquement s'il y a des anomalies</a:t>
            </a:r>
          </a:p>
          <a:p>
            <a:endParaRPr lang="fr-FR" sz="1800" b="1" kern="1200">
              <a:solidFill>
                <a:schemeClr val="tx1"/>
              </a:solidFill>
              <a:latin typeface="Century Gothic"/>
              <a:ea typeface="+mn-ea"/>
              <a:cs typeface="+mn-cs"/>
            </a:endParaRPr>
          </a:p>
          <a:p>
            <a:r>
              <a:rPr lang="fr-FR" sz="1800" kern="1200">
                <a:solidFill>
                  <a:schemeClr val="tx1"/>
                </a:solidFill>
                <a:latin typeface="Century Gothic"/>
                <a:ea typeface="+mn-ea"/>
                <a:cs typeface="+mn-cs"/>
              </a:rPr>
              <a:t>Liste les chapitres et articles à supprimer ou à substituer (éléments non conformes au nouveau plan de compte)</a:t>
            </a:r>
          </a:p>
          <a:p>
            <a:pPr>
              <a:buChar char="§"/>
            </a:pPr>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Comptes utilisés sur IB, exécutions ou emprunts</a:t>
            </a:r>
            <a:endParaRPr lang="fr-FR" sz="1800">
              <a:solidFill>
                <a:schemeClr val="tx1"/>
              </a:solidFill>
              <a:ea typeface="+mn-ea"/>
            </a:endParaRPr>
          </a:p>
          <a:p>
            <a:endParaRPr lang="fr-FR" sz="1800"/>
          </a:p>
          <a:p>
            <a:r>
              <a:rPr lang="fr-FR" sz="1800" b="1" kern="1200">
                <a:solidFill>
                  <a:schemeClr val="tx1"/>
                </a:solidFill>
                <a:latin typeface="Century Gothic"/>
                <a:ea typeface="+mn-ea"/>
                <a:cs typeface="+mn-cs"/>
              </a:rPr>
              <a:t>Sur fermeture, l’écran de changement de norme s’affiche </a:t>
            </a:r>
            <a:r>
              <a:rPr lang="fr-FR" sz="1800" kern="1200">
                <a:solidFill>
                  <a:schemeClr val="tx1"/>
                </a:solidFill>
                <a:latin typeface="Century Gothic"/>
                <a:ea typeface="+mn-ea"/>
                <a:cs typeface="+mn-cs"/>
              </a:rPr>
              <a:t>à nouveau et permet de convertir les subdivisions ayant été détectées non conformes.</a:t>
            </a:r>
          </a:p>
        </p:txBody>
      </p:sp>
    </p:spTree>
    <p:extLst>
      <p:ext uri="{BB962C8B-B14F-4D97-AF65-F5344CB8AC3E}">
        <p14:creationId xmlns:p14="http://schemas.microsoft.com/office/powerpoint/2010/main" val="31441251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pic>
        <p:nvPicPr>
          <p:cNvPr id="5" name="Image 5">
            <a:extLst>
              <a:ext uri="{FF2B5EF4-FFF2-40B4-BE49-F238E27FC236}">
                <a16:creationId xmlns:a16="http://schemas.microsoft.com/office/drawing/2014/main" id="{40A8008D-8F6D-4ACD-B9A1-CE534A9727C1}"/>
              </a:ext>
            </a:extLst>
          </p:cNvPr>
          <p:cNvPicPr>
            <a:picLocks noChangeAspect="1"/>
          </p:cNvPicPr>
          <p:nvPr/>
        </p:nvPicPr>
        <p:blipFill>
          <a:blip r:embed="rId3"/>
          <a:stretch>
            <a:fillRect/>
          </a:stretch>
        </p:blipFill>
        <p:spPr>
          <a:xfrm>
            <a:off x="442000" y="1084274"/>
            <a:ext cx="7574228" cy="4803892"/>
          </a:xfrm>
          <a:prstGeom prst="rect">
            <a:avLst/>
          </a:prstGeom>
        </p:spPr>
      </p:pic>
      <p:sp>
        <p:nvSpPr>
          <p:cNvPr id="6" name="ZoneTexte 5">
            <a:extLst>
              <a:ext uri="{FF2B5EF4-FFF2-40B4-BE49-F238E27FC236}">
                <a16:creationId xmlns:a16="http://schemas.microsoft.com/office/drawing/2014/main" id="{66FE6BF6-C65F-4FA7-AD8B-C4B162B99517}"/>
              </a:ext>
            </a:extLst>
          </p:cNvPr>
          <p:cNvSpPr txBox="1"/>
          <p:nvPr/>
        </p:nvSpPr>
        <p:spPr>
          <a:xfrm>
            <a:off x="8202541" y="1528567"/>
            <a:ext cx="4007576"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kern="1200">
                <a:solidFill>
                  <a:schemeClr val="tx1"/>
                </a:solidFill>
                <a:latin typeface="Century Gothic"/>
                <a:ea typeface="+mn-ea"/>
                <a:cs typeface="+mn-cs"/>
              </a:rPr>
              <a:t>Traitement des comptes à substituer</a:t>
            </a:r>
          </a:p>
          <a:p>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Même écran que l’option de mise à jour du plan comptable actuelle</a:t>
            </a:r>
            <a:endParaRPr lang="fr-FR" sz="1800">
              <a:solidFill>
                <a:schemeClr val="tx1"/>
              </a:solidFill>
              <a:ea typeface="+mn-ea"/>
            </a:endParaRPr>
          </a:p>
          <a:p>
            <a:endParaRPr lang="fr-FR" sz="1800" kern="1200">
              <a:solidFill>
                <a:schemeClr val="tx1"/>
              </a:solidFill>
              <a:latin typeface="Century Gothic"/>
              <a:ea typeface="+mn-ea"/>
              <a:cs typeface="+mn-cs"/>
            </a:endParaRPr>
          </a:p>
          <a:p>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Bouton « </a:t>
            </a:r>
            <a:r>
              <a:rPr lang="fr-FR" sz="1800" b="1" kern="1200">
                <a:solidFill>
                  <a:schemeClr val="tx2"/>
                </a:solidFill>
                <a:latin typeface="Century Gothic"/>
                <a:ea typeface="+mn-ea"/>
                <a:cs typeface="+mn-cs"/>
              </a:rPr>
              <a:t>Substituer </a:t>
            </a:r>
            <a:r>
              <a:rPr lang="fr-FR" sz="1800" kern="1200">
                <a:solidFill>
                  <a:schemeClr val="tx1"/>
                </a:solidFill>
                <a:latin typeface="Century Gothic"/>
                <a:ea typeface="+mn-ea"/>
                <a:cs typeface="+mn-cs"/>
              </a:rPr>
              <a:t>»</a:t>
            </a:r>
            <a:endParaRPr lang="fr-FR" sz="1800">
              <a:solidFill>
                <a:schemeClr val="tx1"/>
              </a:solidFill>
              <a:ea typeface="+mn-ea"/>
            </a:endParaRPr>
          </a:p>
          <a:p>
            <a:r>
              <a:rPr lang="fr-FR" sz="1800" kern="1200">
                <a:solidFill>
                  <a:schemeClr val="tx1"/>
                </a:solidFill>
                <a:latin typeface="Century Gothic"/>
                <a:ea typeface="+mn-ea"/>
                <a:cs typeface="+mn-cs"/>
              </a:rPr>
              <a:t>Il est conseillé de garder les transpositions</a:t>
            </a:r>
          </a:p>
          <a:p>
            <a:endParaRPr lang="fr-FR" sz="1800" kern="1200">
              <a:solidFill>
                <a:schemeClr val="tx1"/>
              </a:solidFill>
              <a:latin typeface="Century Gothic"/>
              <a:ea typeface="+mn-ea"/>
              <a:cs typeface="+mn-cs"/>
            </a:endParaRPr>
          </a:p>
          <a:p>
            <a:r>
              <a:rPr lang="fr-FR" sz="1800" kern="1200">
                <a:solidFill>
                  <a:schemeClr val="tx1"/>
                </a:solidFill>
                <a:latin typeface="Century Gothic"/>
                <a:ea typeface="+mn-ea"/>
                <a:cs typeface="+mn-cs"/>
              </a:rPr>
              <a:t>Il y aura un message de confirmation</a:t>
            </a:r>
          </a:p>
          <a:p>
            <a:endParaRPr lang="fr-FR"/>
          </a:p>
        </p:txBody>
      </p:sp>
    </p:spTree>
    <p:extLst>
      <p:ext uri="{BB962C8B-B14F-4D97-AF65-F5344CB8AC3E}">
        <p14:creationId xmlns:p14="http://schemas.microsoft.com/office/powerpoint/2010/main" val="23418777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sur </a:t>
            </a:r>
            <a:r>
              <a:rPr lang="fr-FR" sz="2800" b="1" err="1">
                <a:solidFill>
                  <a:srgbClr val="2C55A2"/>
                </a:solidFill>
                <a:latin typeface="Montserrat"/>
              </a:rPr>
              <a:t>EMagnus</a:t>
            </a:r>
            <a:r>
              <a:rPr lang="fr-FR" sz="2800" b="1">
                <a:solidFill>
                  <a:srgbClr val="2C55A2"/>
                </a:solidFill>
                <a:latin typeface="Montserrat"/>
              </a:rPr>
              <a:t> 2009 ( Version 13.50)</a:t>
            </a:r>
            <a:endParaRPr lang="fr-FR" sz="2800" b="1">
              <a:solidFill>
                <a:srgbClr val="2C55A2"/>
              </a:solidFill>
              <a:latin typeface="Montserrat" panose="00000500000000000000" pitchFamily="2" charset="0"/>
            </a:endParaRPr>
          </a:p>
        </p:txBody>
      </p:sp>
      <p:pic>
        <p:nvPicPr>
          <p:cNvPr id="2" name="Image 2" descr="Une image contenant table&#10;&#10;Description générée automatiquement">
            <a:extLst>
              <a:ext uri="{FF2B5EF4-FFF2-40B4-BE49-F238E27FC236}">
                <a16:creationId xmlns:a16="http://schemas.microsoft.com/office/drawing/2014/main" id="{0829D8B7-4A89-4A7A-8240-56CA8DB8CED7}"/>
              </a:ext>
            </a:extLst>
          </p:cNvPr>
          <p:cNvPicPr>
            <a:picLocks noChangeAspect="1"/>
          </p:cNvPicPr>
          <p:nvPr/>
        </p:nvPicPr>
        <p:blipFill>
          <a:blip r:embed="rId3"/>
          <a:stretch>
            <a:fillRect/>
          </a:stretch>
        </p:blipFill>
        <p:spPr>
          <a:xfrm>
            <a:off x="1355161" y="2186413"/>
            <a:ext cx="9260063" cy="2571499"/>
          </a:xfrm>
          <a:prstGeom prst="rect">
            <a:avLst/>
          </a:prstGeom>
        </p:spPr>
      </p:pic>
      <p:sp>
        <p:nvSpPr>
          <p:cNvPr id="3" name="ZoneTexte 2">
            <a:extLst>
              <a:ext uri="{FF2B5EF4-FFF2-40B4-BE49-F238E27FC236}">
                <a16:creationId xmlns:a16="http://schemas.microsoft.com/office/drawing/2014/main" id="{706FA1E9-AFC3-429B-B356-7C590837663E}"/>
              </a:ext>
            </a:extLst>
          </p:cNvPr>
          <p:cNvSpPr txBox="1"/>
          <p:nvPr/>
        </p:nvSpPr>
        <p:spPr>
          <a:xfrm>
            <a:off x="1304664" y="1303650"/>
            <a:ext cx="95989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kern="1200">
                <a:solidFill>
                  <a:schemeClr val="tx1"/>
                </a:solidFill>
                <a:latin typeface="Century Gothic"/>
                <a:ea typeface="+mn-ea"/>
                <a:cs typeface="+mn-cs"/>
              </a:rPr>
              <a:t>Rapport de corrections apportées</a:t>
            </a:r>
          </a:p>
        </p:txBody>
      </p:sp>
    </p:spTree>
    <p:extLst>
      <p:ext uri="{BB962C8B-B14F-4D97-AF65-F5344CB8AC3E}">
        <p14:creationId xmlns:p14="http://schemas.microsoft.com/office/powerpoint/2010/main" val="43829536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Traitement des immobilisations sur </a:t>
            </a:r>
            <a:r>
              <a:rPr lang="fr-FR" sz="2800" b="1" err="1">
                <a:solidFill>
                  <a:srgbClr val="2C55A2"/>
                </a:solidFill>
                <a:latin typeface="Montserrat"/>
              </a:rPr>
              <a:t>EMagnus</a:t>
            </a:r>
            <a:r>
              <a:rPr lang="fr-FR" sz="2800" b="1">
                <a:solidFill>
                  <a:srgbClr val="2C55A2"/>
                </a:solidFill>
                <a:latin typeface="Montserrat"/>
              </a:rPr>
              <a:t> 2009</a:t>
            </a:r>
            <a:endParaRPr lang="fr-FR" sz="2800" b="1">
              <a:solidFill>
                <a:srgbClr val="2C55A2"/>
              </a:solidFill>
              <a:latin typeface="Montserrat" panose="00000500000000000000" pitchFamily="2" charset="0"/>
            </a:endParaRPr>
          </a:p>
        </p:txBody>
      </p:sp>
      <p:sp>
        <p:nvSpPr>
          <p:cNvPr id="10" name="ZoneTexte 9">
            <a:extLst>
              <a:ext uri="{FF2B5EF4-FFF2-40B4-BE49-F238E27FC236}">
                <a16:creationId xmlns:a16="http://schemas.microsoft.com/office/drawing/2014/main" id="{D77F4BB0-DA6A-496C-A209-7D29704920CB}"/>
              </a:ext>
            </a:extLst>
          </p:cNvPr>
          <p:cNvSpPr txBox="1"/>
          <p:nvPr/>
        </p:nvSpPr>
        <p:spPr>
          <a:xfrm>
            <a:off x="770815" y="1641027"/>
            <a:ext cx="1235246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t>Le traitement des immobilisations aura pour effet de répercuter les transpositions comptables effectuées lors du changement de norme sur l'inventaire</a:t>
            </a:r>
          </a:p>
          <a:p>
            <a:endParaRPr lang="fr-FR" sz="2800"/>
          </a:p>
          <a:p>
            <a:r>
              <a:rPr lang="fr-FR" sz="2800" i="1">
                <a:solidFill>
                  <a:schemeClr val="accent2">
                    <a:lumMod val="75000"/>
                  </a:schemeClr>
                </a:solidFill>
              </a:rPr>
              <a:t>Exemple : Passage du 2175 au 21757</a:t>
            </a:r>
          </a:p>
          <a:p>
            <a:endParaRPr lang="fr-FR" sz="2800" b="1"/>
          </a:p>
          <a:p>
            <a:endParaRPr lang="fr-FR" sz="2800" b="1"/>
          </a:p>
          <a:p>
            <a:endParaRPr lang="fr-FR" sz="2800" b="1"/>
          </a:p>
          <a:p>
            <a:endParaRPr lang="fr-FR" sz="2800" b="1"/>
          </a:p>
          <a:p>
            <a:endParaRPr lang="fr-FR" sz="2800" b="1"/>
          </a:p>
          <a:p>
            <a:endParaRPr lang="fr-FR" sz="2800"/>
          </a:p>
        </p:txBody>
      </p:sp>
      <p:pic>
        <p:nvPicPr>
          <p:cNvPr id="5" name="Image 5">
            <a:extLst>
              <a:ext uri="{FF2B5EF4-FFF2-40B4-BE49-F238E27FC236}">
                <a16:creationId xmlns:a16="http://schemas.microsoft.com/office/drawing/2014/main" id="{678CF74A-2303-4238-A0C5-885B663C0CD0}"/>
              </a:ext>
            </a:extLst>
          </p:cNvPr>
          <p:cNvPicPr>
            <a:picLocks noChangeAspect="1"/>
          </p:cNvPicPr>
          <p:nvPr/>
        </p:nvPicPr>
        <p:blipFill>
          <a:blip r:embed="rId3"/>
          <a:stretch>
            <a:fillRect/>
          </a:stretch>
        </p:blipFill>
        <p:spPr>
          <a:xfrm>
            <a:off x="525094" y="4744423"/>
            <a:ext cx="1002712" cy="883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a:extLst>
              <a:ext uri="{FF2B5EF4-FFF2-40B4-BE49-F238E27FC236}">
                <a16:creationId xmlns:a16="http://schemas.microsoft.com/office/drawing/2014/main" id="{4950D3F7-B734-4B32-A1D8-53F258E0D1D0}"/>
              </a:ext>
            </a:extLst>
          </p:cNvPr>
          <p:cNvSpPr txBox="1"/>
          <p:nvPr/>
        </p:nvSpPr>
        <p:spPr>
          <a:xfrm>
            <a:off x="1858232" y="4801752"/>
            <a:ext cx="112676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t>CE TRAITEMENT DOIT ETRE LANCE </a:t>
            </a:r>
            <a:r>
              <a:rPr lang="fr-FR" sz="2400" b="1" u="sng">
                <a:solidFill>
                  <a:srgbClr val="FF0000"/>
                </a:solidFill>
              </a:rPr>
              <a:t>APRES</a:t>
            </a:r>
            <a:r>
              <a:rPr lang="fr-FR" sz="2400" b="1">
                <a:solidFill>
                  <a:srgbClr val="FF0000"/>
                </a:solidFill>
              </a:rPr>
              <a:t> </a:t>
            </a:r>
            <a:r>
              <a:rPr lang="fr-FR" sz="2400" b="1"/>
              <a:t>DOTATIONS/CESSIONS N-1 ET EDITION DU COMPTE ADMINISTRATIF</a:t>
            </a:r>
            <a:endParaRPr lang="fr-FR" sz="2400"/>
          </a:p>
        </p:txBody>
      </p:sp>
    </p:spTree>
    <p:extLst>
      <p:ext uri="{BB962C8B-B14F-4D97-AF65-F5344CB8AC3E}">
        <p14:creationId xmlns:p14="http://schemas.microsoft.com/office/powerpoint/2010/main" val="183213954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Traitement des immobilisations sur </a:t>
            </a:r>
            <a:r>
              <a:rPr lang="fr-FR" sz="2800" b="1" err="1">
                <a:solidFill>
                  <a:srgbClr val="2C55A2"/>
                </a:solidFill>
                <a:latin typeface="Montserrat"/>
              </a:rPr>
              <a:t>EMagnus</a:t>
            </a:r>
            <a:r>
              <a:rPr lang="fr-FR" sz="2800" b="1">
                <a:solidFill>
                  <a:srgbClr val="2C55A2"/>
                </a:solidFill>
                <a:latin typeface="Montserrat"/>
              </a:rPr>
              <a:t> 2009</a:t>
            </a:r>
            <a:endParaRPr lang="fr-FR" sz="2800" b="1">
              <a:solidFill>
                <a:srgbClr val="2C55A2"/>
              </a:solidFill>
              <a:latin typeface="Montserrat" panose="00000500000000000000" pitchFamily="2" charset="0"/>
            </a:endParaRPr>
          </a:p>
        </p:txBody>
      </p:sp>
      <p:pic>
        <p:nvPicPr>
          <p:cNvPr id="5" name="Image 5">
            <a:extLst>
              <a:ext uri="{FF2B5EF4-FFF2-40B4-BE49-F238E27FC236}">
                <a16:creationId xmlns:a16="http://schemas.microsoft.com/office/drawing/2014/main" id="{65187E1C-4502-448D-A5DC-A602AAF94C94}"/>
              </a:ext>
            </a:extLst>
          </p:cNvPr>
          <p:cNvPicPr>
            <a:picLocks noChangeAspect="1"/>
          </p:cNvPicPr>
          <p:nvPr/>
        </p:nvPicPr>
        <p:blipFill>
          <a:blip r:embed="rId3"/>
          <a:stretch>
            <a:fillRect/>
          </a:stretch>
        </p:blipFill>
        <p:spPr>
          <a:xfrm>
            <a:off x="385806" y="1036969"/>
            <a:ext cx="8220465" cy="5474854"/>
          </a:xfrm>
          <a:prstGeom prst="rect">
            <a:avLst/>
          </a:prstGeom>
        </p:spPr>
      </p:pic>
      <p:sp>
        <p:nvSpPr>
          <p:cNvPr id="6" name="ZoneTexte 5">
            <a:extLst>
              <a:ext uri="{FF2B5EF4-FFF2-40B4-BE49-F238E27FC236}">
                <a16:creationId xmlns:a16="http://schemas.microsoft.com/office/drawing/2014/main" id="{9F5DE092-ECE1-443A-9021-41526E540A28}"/>
              </a:ext>
            </a:extLst>
          </p:cNvPr>
          <p:cNvSpPr txBox="1"/>
          <p:nvPr/>
        </p:nvSpPr>
        <p:spPr>
          <a:xfrm>
            <a:off x="8624000" y="1261479"/>
            <a:ext cx="455547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b="1" kern="1200">
                <a:solidFill>
                  <a:schemeClr val="tx1"/>
                </a:solidFill>
                <a:latin typeface="Century Gothic"/>
                <a:cs typeface="Helvetica"/>
              </a:rPr>
              <a:t>Bureau Immobilisations / Données</a:t>
            </a:r>
          </a:p>
          <a:p>
            <a:endParaRPr lang="fr-FR" sz="1800" kern="1200">
              <a:solidFill>
                <a:schemeClr val="tx1"/>
              </a:solidFill>
              <a:latin typeface="Century Gothic"/>
              <a:cs typeface="Helvetica"/>
            </a:endParaRPr>
          </a:p>
          <a:p>
            <a:r>
              <a:rPr lang="fr-FR" sz="1800" kern="1200">
                <a:solidFill>
                  <a:schemeClr val="tx1"/>
                </a:solidFill>
                <a:latin typeface="Century Gothic"/>
                <a:cs typeface="Helvetica"/>
              </a:rPr>
              <a:t>Ajout d‘une nouvelle option        « </a:t>
            </a:r>
            <a:r>
              <a:rPr lang="fr-FR" sz="1800" b="1" kern="1200">
                <a:solidFill>
                  <a:schemeClr val="tx2"/>
                </a:solidFill>
                <a:latin typeface="Century Gothic"/>
                <a:cs typeface="Helvetica"/>
              </a:rPr>
              <a:t>Actualisation M57 </a:t>
            </a:r>
            <a:r>
              <a:rPr lang="fr-FR" sz="1800" kern="1200">
                <a:solidFill>
                  <a:schemeClr val="tx1"/>
                </a:solidFill>
                <a:latin typeface="Century Gothic"/>
                <a:cs typeface="Helvetica"/>
              </a:rPr>
              <a:t>»</a:t>
            </a:r>
            <a:endParaRPr lang="fr-FR">
              <a:solidFill>
                <a:schemeClr val="tx1"/>
              </a:solidFill>
            </a:endParaRPr>
          </a:p>
          <a:p>
            <a:endParaRPr lang="fr-FR" sz="1800" kern="1200">
              <a:solidFill>
                <a:schemeClr val="tx1"/>
              </a:solidFill>
              <a:latin typeface="Century Gothic"/>
              <a:cs typeface="Helvetica"/>
            </a:endParaRPr>
          </a:p>
          <a:p>
            <a:r>
              <a:rPr lang="fr-FR" sz="1800" kern="1200">
                <a:solidFill>
                  <a:schemeClr val="tx1"/>
                </a:solidFill>
                <a:latin typeface="Century Gothic"/>
                <a:cs typeface="Helvetica"/>
              </a:rPr>
              <a:t>Visible uniquement</a:t>
            </a:r>
            <a:endParaRPr lang="fr-FR">
              <a:solidFill>
                <a:schemeClr val="tx1"/>
              </a:solidFill>
            </a:endParaRPr>
          </a:p>
          <a:p>
            <a:r>
              <a:rPr lang="fr-FR" sz="1600" kern="1200">
                <a:solidFill>
                  <a:schemeClr val="tx1"/>
                </a:solidFill>
                <a:latin typeface="Century Gothic"/>
                <a:cs typeface="Helvetica"/>
              </a:rPr>
              <a:t>si la norme du contexte en cours est la M57 et la norme N-1 est la M14</a:t>
            </a:r>
          </a:p>
          <a:p>
            <a:r>
              <a:rPr lang="fr-FR" sz="1600" kern="1200">
                <a:solidFill>
                  <a:schemeClr val="tx1"/>
                </a:solidFill>
                <a:latin typeface="Century Gothic"/>
                <a:cs typeface="Helvetica"/>
              </a:rPr>
              <a:t>et si le traitement d’actualisation M57 n’a pas encore été réalisé</a:t>
            </a:r>
          </a:p>
          <a:p>
            <a:endParaRPr lang="fr-FR" sz="1800" kern="1200">
              <a:solidFill>
                <a:schemeClr val="tx1"/>
              </a:solidFill>
              <a:latin typeface="Century Gothic"/>
              <a:cs typeface="Helvetica"/>
            </a:endParaRPr>
          </a:p>
          <a:p>
            <a:r>
              <a:rPr lang="fr-FR" sz="1800" kern="1200">
                <a:solidFill>
                  <a:schemeClr val="tx1"/>
                </a:solidFill>
                <a:latin typeface="Century Gothic"/>
                <a:cs typeface="Helvetica"/>
              </a:rPr>
              <a:t>Message de confirmation</a:t>
            </a:r>
            <a:endParaRPr lang="fr-FR">
              <a:solidFill>
                <a:schemeClr val="tx1"/>
              </a:solidFill>
            </a:endParaRPr>
          </a:p>
        </p:txBody>
      </p:sp>
      <p:pic>
        <p:nvPicPr>
          <p:cNvPr id="7" name="Image 7" descr="Une image contenant texte, capture d’écran, téléphone mobile, téléphone&#10;&#10;Description générée automatiquement">
            <a:extLst>
              <a:ext uri="{FF2B5EF4-FFF2-40B4-BE49-F238E27FC236}">
                <a16:creationId xmlns:a16="http://schemas.microsoft.com/office/drawing/2014/main" id="{10E6F994-D84E-4A67-97E7-EC6AA1E4A95B}"/>
              </a:ext>
            </a:extLst>
          </p:cNvPr>
          <p:cNvPicPr>
            <a:picLocks noChangeAspect="1"/>
          </p:cNvPicPr>
          <p:nvPr/>
        </p:nvPicPr>
        <p:blipFill>
          <a:blip r:embed="rId4"/>
          <a:stretch>
            <a:fillRect/>
          </a:stretch>
        </p:blipFill>
        <p:spPr>
          <a:xfrm>
            <a:off x="9222393" y="4672350"/>
            <a:ext cx="2741500" cy="1563799"/>
          </a:xfrm>
          <a:prstGeom prst="rect">
            <a:avLst/>
          </a:prstGeom>
        </p:spPr>
      </p:pic>
      <p:pic>
        <p:nvPicPr>
          <p:cNvPr id="2" name="Image 2" descr="Une image contenant texte&#10;&#10;Description générée automatiquement">
            <a:extLst>
              <a:ext uri="{FF2B5EF4-FFF2-40B4-BE49-F238E27FC236}">
                <a16:creationId xmlns:a16="http://schemas.microsoft.com/office/drawing/2014/main" id="{F830BD42-FD05-4BE0-8F8A-E8F1A9CF1D11}"/>
              </a:ext>
            </a:extLst>
          </p:cNvPr>
          <p:cNvPicPr>
            <a:picLocks noChangeAspect="1"/>
          </p:cNvPicPr>
          <p:nvPr/>
        </p:nvPicPr>
        <p:blipFill>
          <a:blip r:embed="rId5"/>
          <a:stretch>
            <a:fillRect/>
          </a:stretch>
        </p:blipFill>
        <p:spPr>
          <a:xfrm>
            <a:off x="9210339" y="4669211"/>
            <a:ext cx="2742248" cy="1596044"/>
          </a:xfrm>
          <a:prstGeom prst="rect">
            <a:avLst/>
          </a:prstGeom>
        </p:spPr>
      </p:pic>
    </p:spTree>
    <p:extLst>
      <p:ext uri="{BB962C8B-B14F-4D97-AF65-F5344CB8AC3E}">
        <p14:creationId xmlns:p14="http://schemas.microsoft.com/office/powerpoint/2010/main" val="24433606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Traitement des immobilisations sur </a:t>
            </a:r>
            <a:r>
              <a:rPr lang="fr-FR" sz="2800" b="1" err="1">
                <a:solidFill>
                  <a:srgbClr val="2C55A2"/>
                </a:solidFill>
                <a:latin typeface="Montserrat"/>
              </a:rPr>
              <a:t>EMagnus</a:t>
            </a:r>
            <a:r>
              <a:rPr lang="fr-FR" sz="2800" b="1">
                <a:solidFill>
                  <a:srgbClr val="2C55A2"/>
                </a:solidFill>
                <a:latin typeface="Montserrat"/>
              </a:rPr>
              <a:t> 2009</a:t>
            </a:r>
            <a:endParaRPr lang="fr-FR" sz="2800" b="1">
              <a:solidFill>
                <a:srgbClr val="2C55A2"/>
              </a:solidFill>
              <a:latin typeface="Montserrat" panose="00000500000000000000" pitchFamily="2" charset="0"/>
            </a:endParaRPr>
          </a:p>
        </p:txBody>
      </p:sp>
      <p:pic>
        <p:nvPicPr>
          <p:cNvPr id="3" name="Image 7">
            <a:extLst>
              <a:ext uri="{FF2B5EF4-FFF2-40B4-BE49-F238E27FC236}">
                <a16:creationId xmlns:a16="http://schemas.microsoft.com/office/drawing/2014/main" id="{C1973AC6-AA0D-4FAF-A113-E821A9CF134B}"/>
              </a:ext>
            </a:extLst>
          </p:cNvPr>
          <p:cNvPicPr>
            <a:picLocks noChangeAspect="1"/>
          </p:cNvPicPr>
          <p:nvPr/>
        </p:nvPicPr>
        <p:blipFill rotWithShape="1">
          <a:blip r:embed="rId3"/>
          <a:srcRect r="15897" b="17557"/>
          <a:stretch/>
        </p:blipFill>
        <p:spPr>
          <a:xfrm>
            <a:off x="456332" y="996745"/>
            <a:ext cx="8234194" cy="5346445"/>
          </a:xfrm>
          <a:prstGeom prst="rect">
            <a:avLst/>
          </a:prstGeom>
        </p:spPr>
      </p:pic>
      <p:sp>
        <p:nvSpPr>
          <p:cNvPr id="8" name="ZoneTexte 7">
            <a:extLst>
              <a:ext uri="{FF2B5EF4-FFF2-40B4-BE49-F238E27FC236}">
                <a16:creationId xmlns:a16="http://schemas.microsoft.com/office/drawing/2014/main" id="{BC625EA1-33B6-4725-852D-83B1029B73F5}"/>
              </a:ext>
            </a:extLst>
          </p:cNvPr>
          <p:cNvSpPr txBox="1"/>
          <p:nvPr/>
        </p:nvSpPr>
        <p:spPr>
          <a:xfrm>
            <a:off x="8975546" y="940583"/>
            <a:ext cx="386709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kern="1200">
                <a:solidFill>
                  <a:schemeClr val="tx1"/>
                </a:solidFill>
                <a:latin typeface="Century Gothic"/>
                <a:ea typeface="+mn-ea"/>
                <a:cs typeface="+mn-cs"/>
              </a:rPr>
              <a:t>Contrôle sur les options de génération d’écritures et d’édition de l’état de l’actif</a:t>
            </a:r>
          </a:p>
          <a:p>
            <a:endParaRPr lang="fr-FR" sz="1600"/>
          </a:p>
          <a:p>
            <a:r>
              <a:rPr lang="fr-FR" sz="1600" kern="1200">
                <a:solidFill>
                  <a:schemeClr val="tx1"/>
                </a:solidFill>
                <a:latin typeface="Segoe UI Emoji"/>
                <a:ea typeface="Segoe UI Emoji"/>
                <a:cs typeface="+mn-cs"/>
              </a:rPr>
              <a:t>✋ </a:t>
            </a:r>
            <a:r>
              <a:rPr lang="fr-FR" sz="1600" kern="1200">
                <a:solidFill>
                  <a:schemeClr val="tx1"/>
                </a:solidFill>
                <a:latin typeface="Century Gothic"/>
                <a:ea typeface="+mn-ea"/>
                <a:cs typeface="+mn-cs"/>
              </a:rPr>
              <a:t>Message d’avertissement</a:t>
            </a:r>
          </a:p>
          <a:p>
            <a:r>
              <a:rPr lang="fr-FR" sz="1800" kern="1200">
                <a:solidFill>
                  <a:schemeClr val="tx1"/>
                </a:solidFill>
                <a:latin typeface="Century Gothic"/>
                <a:ea typeface="+mn-ea"/>
                <a:cs typeface="+mn-cs"/>
              </a:rPr>
              <a:t>si la norme du contexte en cours est la M57 et la norme N-1 est la M14</a:t>
            </a:r>
          </a:p>
          <a:p>
            <a:r>
              <a:rPr lang="fr-FR" sz="1800" kern="1200">
                <a:solidFill>
                  <a:schemeClr val="tx1"/>
                </a:solidFill>
                <a:latin typeface="Century Gothic"/>
                <a:ea typeface="+mn-ea"/>
                <a:cs typeface="+mn-cs"/>
              </a:rPr>
              <a:t>et si le traitement d’actualisation M57 n’a pas encore été réalisé</a:t>
            </a:r>
          </a:p>
          <a:p>
            <a:endParaRPr lang="fr-FR" sz="1600"/>
          </a:p>
          <a:p>
            <a:r>
              <a:rPr lang="fr-FR" sz="1600" kern="1200">
                <a:solidFill>
                  <a:schemeClr val="tx1"/>
                </a:solidFill>
                <a:latin typeface="Century Gothic"/>
                <a:ea typeface="+mn-ea"/>
                <a:cs typeface="+mn-cs"/>
              </a:rPr>
              <a:t>Sur confirmation (bouton Oui), lancement du traitement « Actualisation M57 » puis ouverture de l’option choisie</a:t>
            </a:r>
          </a:p>
          <a:p>
            <a:endParaRPr lang="fr-FR" sz="1600"/>
          </a:p>
          <a:p>
            <a:endParaRPr lang="fr-FR"/>
          </a:p>
        </p:txBody>
      </p:sp>
      <p:pic>
        <p:nvPicPr>
          <p:cNvPr id="5" name="Image 5" descr="Une image contenant texte&#10;&#10;Description générée automatiquement">
            <a:extLst>
              <a:ext uri="{FF2B5EF4-FFF2-40B4-BE49-F238E27FC236}">
                <a16:creationId xmlns:a16="http://schemas.microsoft.com/office/drawing/2014/main" id="{E0A3F0F8-4E17-4429-B4C1-FF5B6E942555}"/>
              </a:ext>
            </a:extLst>
          </p:cNvPr>
          <p:cNvPicPr>
            <a:picLocks noChangeAspect="1"/>
          </p:cNvPicPr>
          <p:nvPr/>
        </p:nvPicPr>
        <p:blipFill>
          <a:blip r:embed="rId4"/>
          <a:stretch>
            <a:fillRect/>
          </a:stretch>
        </p:blipFill>
        <p:spPr>
          <a:xfrm>
            <a:off x="9377930" y="4954975"/>
            <a:ext cx="3161225" cy="1760310"/>
          </a:xfrm>
          <a:prstGeom prst="rect">
            <a:avLst/>
          </a:prstGeom>
        </p:spPr>
      </p:pic>
    </p:spTree>
    <p:extLst>
      <p:ext uri="{BB962C8B-B14F-4D97-AF65-F5344CB8AC3E}">
        <p14:creationId xmlns:p14="http://schemas.microsoft.com/office/powerpoint/2010/main" val="348055128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Activation du CFU sur </a:t>
            </a:r>
            <a:r>
              <a:rPr lang="fr-FR" sz="2800" b="1" err="1">
                <a:solidFill>
                  <a:srgbClr val="2C55A2"/>
                </a:solidFill>
                <a:latin typeface="Montserrat"/>
              </a:rPr>
              <a:t>EMagnus</a:t>
            </a:r>
            <a:r>
              <a:rPr lang="fr-FR" sz="2800" b="1">
                <a:solidFill>
                  <a:srgbClr val="2C55A2"/>
                </a:solidFill>
                <a:latin typeface="Montserrat"/>
              </a:rPr>
              <a:t> 2009</a:t>
            </a:r>
            <a:endParaRPr lang="fr-FR" sz="2800" b="1">
              <a:solidFill>
                <a:srgbClr val="2C55A2"/>
              </a:solidFill>
              <a:latin typeface="Montserrat" panose="00000500000000000000" pitchFamily="2" charset="0"/>
            </a:endParaRPr>
          </a:p>
        </p:txBody>
      </p:sp>
      <p:pic>
        <p:nvPicPr>
          <p:cNvPr id="5" name="Image 5">
            <a:extLst>
              <a:ext uri="{FF2B5EF4-FFF2-40B4-BE49-F238E27FC236}">
                <a16:creationId xmlns:a16="http://schemas.microsoft.com/office/drawing/2014/main" id="{2C533B58-3D82-43CB-9E38-634D5C92BCB7}"/>
              </a:ext>
            </a:extLst>
          </p:cNvPr>
          <p:cNvPicPr>
            <a:picLocks noChangeAspect="1"/>
          </p:cNvPicPr>
          <p:nvPr/>
        </p:nvPicPr>
        <p:blipFill>
          <a:blip r:embed="rId3"/>
          <a:stretch>
            <a:fillRect/>
          </a:stretch>
        </p:blipFill>
        <p:spPr>
          <a:xfrm>
            <a:off x="378153" y="1241862"/>
            <a:ext cx="9681619" cy="5048446"/>
          </a:xfrm>
          <a:prstGeom prst="rect">
            <a:avLst/>
          </a:prstGeom>
        </p:spPr>
      </p:pic>
      <p:sp>
        <p:nvSpPr>
          <p:cNvPr id="6" name="ZoneTexte 5">
            <a:extLst>
              <a:ext uri="{FF2B5EF4-FFF2-40B4-BE49-F238E27FC236}">
                <a16:creationId xmlns:a16="http://schemas.microsoft.com/office/drawing/2014/main" id="{4F59F6D1-5D00-4F63-B68C-8499C51A48B6}"/>
              </a:ext>
            </a:extLst>
          </p:cNvPr>
          <p:cNvSpPr txBox="1"/>
          <p:nvPr/>
        </p:nvSpPr>
        <p:spPr>
          <a:xfrm>
            <a:off x="10047048" y="1665947"/>
            <a:ext cx="326501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kern="1200">
                <a:solidFill>
                  <a:schemeClr val="tx1"/>
                </a:solidFill>
                <a:latin typeface="Euclid Flex B Light"/>
                <a:ea typeface="+mn-ea"/>
                <a:cs typeface="Helvetica"/>
              </a:rPr>
              <a:t>Fiche Exercice</a:t>
            </a:r>
            <a:endParaRPr lang="fr-FR">
              <a:ea typeface="+mn-ea"/>
            </a:endParaRPr>
          </a:p>
          <a:p>
            <a:r>
              <a:rPr lang="fr-FR" sz="1600" kern="1200">
                <a:solidFill>
                  <a:schemeClr val="tx1"/>
                </a:solidFill>
                <a:latin typeface="Century Gothic"/>
                <a:ea typeface="+mn-ea"/>
                <a:cs typeface="Helvetica"/>
              </a:rPr>
              <a:t>- La case "Compte Financier Unique (CFU)" est visible uniquement pour la norme M57</a:t>
            </a:r>
          </a:p>
          <a:p>
            <a:r>
              <a:rPr lang="fr-FR" sz="1600" kern="1200">
                <a:solidFill>
                  <a:schemeClr val="tx1"/>
                </a:solidFill>
                <a:latin typeface="Century Gothic"/>
                <a:ea typeface="+mn-ea"/>
                <a:cs typeface="Helvetica"/>
              </a:rPr>
              <a:t>- Cette information est reportée d’un exercice à l’autre lors de la création d’un nouvel exercice (reprise de l’information de l’exercice N-1)</a:t>
            </a:r>
          </a:p>
          <a:p>
            <a:r>
              <a:rPr lang="fr-FR" sz="1600" kern="1200">
                <a:solidFill>
                  <a:schemeClr val="tx1"/>
                </a:solidFill>
                <a:latin typeface="Century Gothic"/>
                <a:ea typeface="+mn-ea"/>
                <a:cs typeface="Helvetica"/>
              </a:rPr>
              <a:t>- "Compte administratif" est renommé en "Compte financier unique" dans toute l'application</a:t>
            </a:r>
          </a:p>
        </p:txBody>
      </p:sp>
    </p:spTree>
    <p:extLst>
      <p:ext uri="{BB962C8B-B14F-4D97-AF65-F5344CB8AC3E}">
        <p14:creationId xmlns:p14="http://schemas.microsoft.com/office/powerpoint/2010/main" val="24876834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Edition du CFU sur </a:t>
            </a:r>
            <a:r>
              <a:rPr lang="fr-FR" sz="2800" b="1" err="1">
                <a:solidFill>
                  <a:srgbClr val="2C55A2"/>
                </a:solidFill>
                <a:latin typeface="Montserrat"/>
              </a:rPr>
              <a:t>EMagnus</a:t>
            </a:r>
            <a:r>
              <a:rPr lang="fr-FR" sz="2800" b="1">
                <a:solidFill>
                  <a:srgbClr val="2C55A2"/>
                </a:solidFill>
                <a:latin typeface="Montserrat"/>
              </a:rPr>
              <a:t> 2009</a:t>
            </a:r>
            <a:endParaRPr lang="fr-FR" sz="2800" b="1">
              <a:solidFill>
                <a:srgbClr val="2C55A2"/>
              </a:solidFill>
              <a:latin typeface="Montserrat" panose="00000500000000000000" pitchFamily="2" charset="0"/>
            </a:endParaRPr>
          </a:p>
        </p:txBody>
      </p:sp>
      <p:pic>
        <p:nvPicPr>
          <p:cNvPr id="2" name="Image 2">
            <a:extLst>
              <a:ext uri="{FF2B5EF4-FFF2-40B4-BE49-F238E27FC236}">
                <a16:creationId xmlns:a16="http://schemas.microsoft.com/office/drawing/2014/main" id="{88968AF9-9346-4A47-B075-8AD1CBEFFEA0}"/>
              </a:ext>
            </a:extLst>
          </p:cNvPr>
          <p:cNvPicPr>
            <a:picLocks noChangeAspect="1"/>
          </p:cNvPicPr>
          <p:nvPr/>
        </p:nvPicPr>
        <p:blipFill>
          <a:blip r:embed="rId3"/>
          <a:stretch>
            <a:fillRect/>
          </a:stretch>
        </p:blipFill>
        <p:spPr>
          <a:xfrm>
            <a:off x="316762" y="1072998"/>
            <a:ext cx="9205842" cy="5524237"/>
          </a:xfrm>
          <a:prstGeom prst="rect">
            <a:avLst/>
          </a:prstGeom>
        </p:spPr>
      </p:pic>
      <p:sp>
        <p:nvSpPr>
          <p:cNvPr id="5" name="ZoneTexte 4">
            <a:extLst>
              <a:ext uri="{FF2B5EF4-FFF2-40B4-BE49-F238E27FC236}">
                <a16:creationId xmlns:a16="http://schemas.microsoft.com/office/drawing/2014/main" id="{98489554-AE41-410F-8986-749B7A49BF0F}"/>
              </a:ext>
            </a:extLst>
          </p:cNvPr>
          <p:cNvSpPr txBox="1"/>
          <p:nvPr/>
        </p:nvSpPr>
        <p:spPr>
          <a:xfrm>
            <a:off x="9663357" y="1942076"/>
            <a:ext cx="334175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kern="1200">
                <a:solidFill>
                  <a:schemeClr val="tx1"/>
                </a:solidFill>
                <a:latin typeface="Century Gothic"/>
                <a:ea typeface="+mn-ea"/>
                <a:cs typeface="Helvetica"/>
              </a:rPr>
              <a:t>Les éditions du Compte administratif sont remplacées par celles du Compte financier unique</a:t>
            </a:r>
            <a:r>
              <a:rPr lang="fr-FR" sz="1600" kern="1200">
                <a:solidFill>
                  <a:schemeClr val="tx1"/>
                </a:solidFill>
                <a:latin typeface="Century Gothic"/>
                <a:ea typeface="+mn-ea"/>
                <a:cs typeface="Helvetica"/>
              </a:rPr>
              <a:t>.</a:t>
            </a:r>
          </a:p>
        </p:txBody>
      </p:sp>
    </p:spTree>
    <p:extLst>
      <p:ext uri="{BB962C8B-B14F-4D97-AF65-F5344CB8AC3E}">
        <p14:creationId xmlns:p14="http://schemas.microsoft.com/office/powerpoint/2010/main" val="28051536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Transmission du CFU à la trésorerie</a:t>
            </a:r>
            <a:endParaRPr lang="fr-FR" sz="2800" b="1">
              <a:solidFill>
                <a:srgbClr val="2C55A2"/>
              </a:solidFill>
              <a:latin typeface="Montserrat" panose="00000500000000000000" pitchFamily="2" charset="0"/>
            </a:endParaRPr>
          </a:p>
        </p:txBody>
      </p:sp>
      <p:pic>
        <p:nvPicPr>
          <p:cNvPr id="2" name="Image 2">
            <a:extLst>
              <a:ext uri="{FF2B5EF4-FFF2-40B4-BE49-F238E27FC236}">
                <a16:creationId xmlns:a16="http://schemas.microsoft.com/office/drawing/2014/main" id="{DCDAD442-39BE-4343-AC54-7C8A1F0C21EF}"/>
              </a:ext>
            </a:extLst>
          </p:cNvPr>
          <p:cNvPicPr>
            <a:picLocks noChangeAspect="1"/>
          </p:cNvPicPr>
          <p:nvPr/>
        </p:nvPicPr>
        <p:blipFill>
          <a:blip r:embed="rId3"/>
          <a:stretch>
            <a:fillRect/>
          </a:stretch>
        </p:blipFill>
        <p:spPr>
          <a:xfrm>
            <a:off x="470238" y="1129445"/>
            <a:ext cx="9021671" cy="5319300"/>
          </a:xfrm>
          <a:prstGeom prst="rect">
            <a:avLst/>
          </a:prstGeom>
        </p:spPr>
      </p:pic>
      <p:sp>
        <p:nvSpPr>
          <p:cNvPr id="3" name="ZoneTexte 2">
            <a:extLst>
              <a:ext uri="{FF2B5EF4-FFF2-40B4-BE49-F238E27FC236}">
                <a16:creationId xmlns:a16="http://schemas.microsoft.com/office/drawing/2014/main" id="{20A751A5-AD4A-4FCD-90C5-40484BD5023C}"/>
              </a:ext>
            </a:extLst>
          </p:cNvPr>
          <p:cNvSpPr txBox="1"/>
          <p:nvPr/>
        </p:nvSpPr>
        <p:spPr>
          <a:xfrm>
            <a:off x="9617315" y="1619926"/>
            <a:ext cx="32957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kern="1200">
                <a:solidFill>
                  <a:schemeClr val="tx1"/>
                </a:solidFill>
                <a:latin typeface="Euclid Flex B Light"/>
                <a:ea typeface="+mn-ea"/>
                <a:cs typeface="Helvetica"/>
              </a:rPr>
              <a:t>Option "Emission Budget Acte en PES PJ"</a:t>
            </a:r>
            <a:endParaRPr lang="fr-FR">
              <a:solidFill>
                <a:schemeClr val="tx1"/>
              </a:solidFill>
              <a:ea typeface="+mn-ea"/>
            </a:endParaRPr>
          </a:p>
          <a:p>
            <a:endParaRPr lang="fr-FR" sz="1600" b="1" kern="1200">
              <a:solidFill>
                <a:schemeClr val="tx1"/>
              </a:solidFill>
              <a:latin typeface="Euclid Flex B Light"/>
              <a:ea typeface="+mn-ea"/>
              <a:cs typeface="Helvetica"/>
            </a:endParaRPr>
          </a:p>
          <a:p>
            <a:r>
              <a:rPr lang="fr-FR" sz="1600" kern="1200">
                <a:solidFill>
                  <a:schemeClr val="tx1"/>
                </a:solidFill>
                <a:latin typeface="Century Gothic"/>
                <a:ea typeface="+mn-ea"/>
                <a:cs typeface="Helvetica"/>
              </a:rPr>
              <a:t>L'option permet de générer un flux CFU à destination de la trésorerie.</a:t>
            </a:r>
          </a:p>
          <a:p>
            <a:r>
              <a:rPr lang="fr-FR" sz="1600" kern="1200">
                <a:solidFill>
                  <a:schemeClr val="tx1"/>
                </a:solidFill>
                <a:latin typeface="Century Gothic"/>
                <a:ea typeface="+mn-ea"/>
                <a:cs typeface="Helvetica"/>
              </a:rPr>
              <a:t>Le bouton Scellement reste grisé pour un CFU qui n'a pas à être scellé.</a:t>
            </a:r>
          </a:p>
        </p:txBody>
      </p:sp>
    </p:spTree>
    <p:extLst>
      <p:ext uri="{BB962C8B-B14F-4D97-AF65-F5344CB8AC3E}">
        <p14:creationId xmlns:p14="http://schemas.microsoft.com/office/powerpoint/2010/main" val="29547294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A2E1B9-1EB0-410B-AC69-AF8799192ED1}"/>
              </a:ext>
            </a:extLst>
          </p:cNvPr>
          <p:cNvSpPr>
            <a:spLocks noGrp="1"/>
          </p:cNvSpPr>
          <p:nvPr>
            <p:ph type="title"/>
          </p:nvPr>
        </p:nvSpPr>
        <p:spPr>
          <a:xfrm>
            <a:off x="363810" y="311663"/>
            <a:ext cx="5931110" cy="2078457"/>
          </a:xfrm>
        </p:spPr>
        <p:txBody>
          <a:bodyPr>
            <a:normAutofit/>
          </a:bodyPr>
          <a:lstStyle/>
          <a:p>
            <a:r>
              <a:rPr lang="fr-FR"/>
              <a:t>Agenda</a:t>
            </a:r>
          </a:p>
        </p:txBody>
      </p:sp>
      <p:pic>
        <p:nvPicPr>
          <p:cNvPr id="7" name="Picture 6" descr="White puzzle with one red piece">
            <a:extLst>
              <a:ext uri="{FF2B5EF4-FFF2-40B4-BE49-F238E27FC236}">
                <a16:creationId xmlns:a16="http://schemas.microsoft.com/office/drawing/2014/main" id="{F92B87CA-A91F-4146-9361-F58FA6D41A51}"/>
              </a:ext>
            </a:extLst>
          </p:cNvPr>
          <p:cNvPicPr>
            <a:picLocks noChangeAspect="1"/>
          </p:cNvPicPr>
          <p:nvPr/>
        </p:nvPicPr>
        <p:blipFill rotWithShape="1">
          <a:blip r:embed="rId2"/>
          <a:srcRect l="25803" r="24198" b="-1"/>
          <a:stretch/>
        </p:blipFill>
        <p:spPr>
          <a:xfrm>
            <a:off x="9117874" y="1"/>
            <a:ext cx="4493288" cy="7706595"/>
          </a:xfrm>
          <a:prstGeom prst="rect">
            <a:avLst/>
          </a:prstGeom>
          <a:ln>
            <a:noFill/>
          </a:ln>
          <a:effectLst>
            <a:softEdge rad="112500"/>
          </a:effectLst>
        </p:spPr>
      </p:pic>
      <p:sp>
        <p:nvSpPr>
          <p:cNvPr id="6" name="ZoneTexte 5">
            <a:extLst>
              <a:ext uri="{FF2B5EF4-FFF2-40B4-BE49-F238E27FC236}">
                <a16:creationId xmlns:a16="http://schemas.microsoft.com/office/drawing/2014/main" id="{DB8017A1-2A27-4D82-BA73-3621F6D781E7}"/>
              </a:ext>
            </a:extLst>
          </p:cNvPr>
          <p:cNvSpPr txBox="1"/>
          <p:nvPr/>
        </p:nvSpPr>
        <p:spPr>
          <a:xfrm>
            <a:off x="363810" y="1695820"/>
            <a:ext cx="8754064" cy="5555367"/>
          </a:xfrm>
          <a:prstGeom prst="rect">
            <a:avLst/>
          </a:prstGeom>
          <a:noFill/>
        </p:spPr>
        <p:txBody>
          <a:bodyPr wrap="square" rtlCol="0">
            <a:spAutoFit/>
          </a:bodyPr>
          <a:lstStyle/>
          <a:p>
            <a:pPr marL="269875" algn="l" fontAlgn="base">
              <a:lnSpc>
                <a:spcPct val="115000"/>
              </a:lnSpc>
              <a:spcAft>
                <a:spcPts val="200"/>
              </a:spcAf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Le référentiel M57 « simplifié » (abrégé) pour les communes de moins de 3500 habitants</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sera disponible à partir du </a:t>
            </a: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01/01/2022</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269875" algn="l" fontAlgn="base">
              <a:lnSpc>
                <a:spcPct val="115000"/>
              </a:lnSpc>
              <a:spcAft>
                <a:spcPts val="200"/>
              </a:spcAf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L’obligation de passage en M57</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est fixée au plus tard au </a:t>
            </a: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01/01/2024</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pour les normes suivantes :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M14 ( -3500 et +3500 habitants)</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M52</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M61 (SDIS)</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M71</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M831</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spcAft>
                <a:spcPts val="200"/>
              </a:spcAft>
              <a:buSzPts val="1000"/>
              <a:buFont typeface="Symbol" panose="05050102010706020507" pitchFamily="18" charset="2"/>
              <a:buChar char=""/>
              <a:tabLst>
                <a:tab pos="457200" algn="l"/>
              </a:tabLst>
            </a:pP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M832</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269875" algn="l" fontAlgn="base">
              <a:lnSpc>
                <a:spcPct val="115000"/>
              </a:lnSpc>
              <a:spcAft>
                <a:spcPts val="200"/>
              </a:spcAft>
            </a:pP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Les normes </a:t>
            </a: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M4</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et </a:t>
            </a:r>
            <a:r>
              <a:rPr lang="fr-FR" sz="20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M22</a:t>
            </a:r>
            <a:r>
              <a:rPr lang="fr-FR" sz="20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sont pour le moment exclues du périmètre du passage M57. </a:t>
            </a:r>
            <a:endParaRPr lang="fr-FR" sz="20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2000">
              <a:solidFill>
                <a:srgbClr val="002060"/>
              </a:solidFill>
            </a:endParaRPr>
          </a:p>
          <a:p>
            <a:endParaRPr lang="fr-FR" sz="2000">
              <a:solidFill>
                <a:srgbClr val="002060"/>
              </a:solidFill>
            </a:endParaRPr>
          </a:p>
          <a:p>
            <a:endParaRPr lang="fr-FR" sz="2400">
              <a:solidFill>
                <a:srgbClr val="002060"/>
              </a:solidFill>
            </a:endParaRPr>
          </a:p>
        </p:txBody>
      </p:sp>
    </p:spTree>
    <p:extLst>
      <p:ext uri="{BB962C8B-B14F-4D97-AF65-F5344CB8AC3E}">
        <p14:creationId xmlns:p14="http://schemas.microsoft.com/office/powerpoint/2010/main" val="4237112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Récupération du CFU et transmission en préfecture</a:t>
            </a:r>
            <a:endParaRPr lang="fr-FR" sz="2800" b="1">
              <a:solidFill>
                <a:srgbClr val="2C55A2"/>
              </a:solidFill>
              <a:latin typeface="Montserrat" panose="00000500000000000000" pitchFamily="2" charset="0"/>
            </a:endParaRPr>
          </a:p>
        </p:txBody>
      </p:sp>
      <p:pic>
        <p:nvPicPr>
          <p:cNvPr id="2" name="Image 2">
            <a:extLst>
              <a:ext uri="{FF2B5EF4-FFF2-40B4-BE49-F238E27FC236}">
                <a16:creationId xmlns:a16="http://schemas.microsoft.com/office/drawing/2014/main" id="{A52FA40D-8493-46A3-9B59-9361AEC1CA4C}"/>
              </a:ext>
            </a:extLst>
          </p:cNvPr>
          <p:cNvPicPr>
            <a:picLocks noChangeAspect="1"/>
          </p:cNvPicPr>
          <p:nvPr/>
        </p:nvPicPr>
        <p:blipFill>
          <a:blip r:embed="rId3"/>
          <a:stretch>
            <a:fillRect/>
          </a:stretch>
        </p:blipFill>
        <p:spPr>
          <a:xfrm>
            <a:off x="301415" y="1212763"/>
            <a:ext cx="9436058" cy="4385641"/>
          </a:xfrm>
          <a:prstGeom prst="rect">
            <a:avLst/>
          </a:prstGeom>
        </p:spPr>
      </p:pic>
      <p:sp>
        <p:nvSpPr>
          <p:cNvPr id="3" name="ZoneTexte 2">
            <a:extLst>
              <a:ext uri="{FF2B5EF4-FFF2-40B4-BE49-F238E27FC236}">
                <a16:creationId xmlns:a16="http://schemas.microsoft.com/office/drawing/2014/main" id="{87E14AF3-4430-4F91-BB87-A85A541DFA4E}"/>
              </a:ext>
            </a:extLst>
          </p:cNvPr>
          <p:cNvSpPr txBox="1"/>
          <p:nvPr/>
        </p:nvSpPr>
        <p:spPr>
          <a:xfrm>
            <a:off x="10047049" y="1727310"/>
            <a:ext cx="27432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kern="1200">
                <a:solidFill>
                  <a:schemeClr val="tx1"/>
                </a:solidFill>
                <a:latin typeface="Century Gothic"/>
                <a:ea typeface="+mn-ea"/>
                <a:cs typeface="Helvetica"/>
              </a:rPr>
              <a:t>Une nouvelle option </a:t>
            </a:r>
            <a:r>
              <a:rPr lang="fr-FR" sz="1600" b="1" kern="1200">
                <a:solidFill>
                  <a:schemeClr val="tx1"/>
                </a:solidFill>
                <a:latin typeface="Century Gothic"/>
                <a:ea typeface="+mn-ea"/>
                <a:cs typeface="Helvetica"/>
              </a:rPr>
              <a:t>CFU (M57)</a:t>
            </a:r>
            <a:r>
              <a:rPr lang="fr-FR" sz="1600" kern="1200">
                <a:solidFill>
                  <a:schemeClr val="tx1"/>
                </a:solidFill>
                <a:latin typeface="Century Gothic"/>
                <a:ea typeface="+mn-ea"/>
                <a:cs typeface="Helvetica"/>
              </a:rPr>
              <a:t> est accessible dans le bloc Préfecture.</a:t>
            </a:r>
          </a:p>
          <a:p>
            <a:r>
              <a:rPr lang="fr-FR" sz="1600" kern="1200">
                <a:solidFill>
                  <a:schemeClr val="tx1"/>
                </a:solidFill>
                <a:latin typeface="Century Gothic"/>
                <a:ea typeface="+mn-ea"/>
                <a:cs typeface="Helvetica"/>
              </a:rPr>
              <a:t>Le Compte administratif est exclu de la liste des étapes budgétaires présente dans l'option Emission</a:t>
            </a:r>
          </a:p>
        </p:txBody>
      </p:sp>
    </p:spTree>
    <p:extLst>
      <p:ext uri="{BB962C8B-B14F-4D97-AF65-F5344CB8AC3E}">
        <p14:creationId xmlns:p14="http://schemas.microsoft.com/office/powerpoint/2010/main" val="36273104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Récupération du CFU et transmission en préfecture</a:t>
            </a:r>
            <a:endParaRPr lang="fr-FR">
              <a:latin typeface="Montserrat"/>
            </a:endParaRPr>
          </a:p>
        </p:txBody>
      </p:sp>
      <p:pic>
        <p:nvPicPr>
          <p:cNvPr id="2" name="Image 2">
            <a:extLst>
              <a:ext uri="{FF2B5EF4-FFF2-40B4-BE49-F238E27FC236}">
                <a16:creationId xmlns:a16="http://schemas.microsoft.com/office/drawing/2014/main" id="{3AEB2431-524A-4FA1-9C4C-5734FB4A8DF1}"/>
              </a:ext>
            </a:extLst>
          </p:cNvPr>
          <p:cNvPicPr>
            <a:picLocks noChangeAspect="1"/>
          </p:cNvPicPr>
          <p:nvPr/>
        </p:nvPicPr>
        <p:blipFill>
          <a:blip r:embed="rId3"/>
          <a:stretch>
            <a:fillRect/>
          </a:stretch>
        </p:blipFill>
        <p:spPr>
          <a:xfrm>
            <a:off x="500934" y="1440011"/>
            <a:ext cx="7809206" cy="4514082"/>
          </a:xfrm>
          <a:prstGeom prst="rect">
            <a:avLst/>
          </a:prstGeom>
        </p:spPr>
      </p:pic>
      <p:sp>
        <p:nvSpPr>
          <p:cNvPr id="5" name="ZoneTexte 4">
            <a:extLst>
              <a:ext uri="{FF2B5EF4-FFF2-40B4-BE49-F238E27FC236}">
                <a16:creationId xmlns:a16="http://schemas.microsoft.com/office/drawing/2014/main" id="{733C1690-D86B-49AC-AB5E-DDD1BEB00FB8}"/>
              </a:ext>
            </a:extLst>
          </p:cNvPr>
          <p:cNvSpPr txBox="1"/>
          <p:nvPr/>
        </p:nvSpPr>
        <p:spPr>
          <a:xfrm>
            <a:off x="8374155" y="1221074"/>
            <a:ext cx="495326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kern="1200">
                <a:solidFill>
                  <a:schemeClr val="tx1"/>
                </a:solidFill>
                <a:latin typeface="Euclid Flex B Light"/>
                <a:ea typeface="+mn-ea"/>
                <a:cs typeface="Helvetica"/>
              </a:rPr>
              <a:t>Import du flux CFU xml</a:t>
            </a:r>
          </a:p>
          <a:p>
            <a:endParaRPr lang="fr-FR" sz="2000" b="1" kern="1200">
              <a:solidFill>
                <a:schemeClr val="tx1"/>
              </a:solidFill>
              <a:latin typeface="Euclid Flex B Light"/>
              <a:ea typeface="+mn-ea"/>
              <a:cs typeface="Helvetica"/>
            </a:endParaRPr>
          </a:p>
          <a:p>
            <a:r>
              <a:rPr lang="fr-FR" sz="2000" kern="1200">
                <a:solidFill>
                  <a:schemeClr val="tx1"/>
                </a:solidFill>
                <a:latin typeface="Century Gothic"/>
                <a:ea typeface="+mn-ea"/>
                <a:cs typeface="Helvetica"/>
              </a:rPr>
              <a:t>- Importation du flux xml du CFU complet récupéré manuellement par l’ordonnateur sur CDG-D</a:t>
            </a:r>
          </a:p>
          <a:p>
            <a:endParaRPr lang="fr-FR" sz="2000" kern="1200">
              <a:solidFill>
                <a:schemeClr val="tx1"/>
              </a:solidFill>
              <a:latin typeface="Century Gothic"/>
              <a:ea typeface="+mn-ea"/>
              <a:cs typeface="Helvetica"/>
            </a:endParaRPr>
          </a:p>
          <a:p>
            <a:r>
              <a:rPr lang="fr-FR" sz="2000" kern="1200">
                <a:solidFill>
                  <a:schemeClr val="tx1"/>
                </a:solidFill>
                <a:latin typeface="Century Gothic"/>
                <a:ea typeface="+mn-ea"/>
                <a:cs typeface="Helvetica"/>
              </a:rPr>
              <a:t>- Si le flux importé contient les dates de validation du Comptable supérieur, Comptable assignataire et Ordonnateur, il s’agit d’un </a:t>
            </a:r>
            <a:r>
              <a:rPr lang="fr-FR" sz="2000" b="1" kern="1200">
                <a:solidFill>
                  <a:schemeClr val="tx1"/>
                </a:solidFill>
                <a:latin typeface="Century Gothic"/>
                <a:ea typeface="+mn-ea"/>
                <a:cs typeface="Helvetica"/>
              </a:rPr>
              <a:t>CFU définitif</a:t>
            </a:r>
            <a:r>
              <a:rPr lang="fr-FR" sz="2000" kern="1200">
                <a:solidFill>
                  <a:schemeClr val="tx1"/>
                </a:solidFill>
                <a:latin typeface="Century Gothic"/>
                <a:ea typeface="+mn-ea"/>
                <a:cs typeface="Helvetica"/>
              </a:rPr>
              <a:t>. Sinon, il s’agit d’un </a:t>
            </a:r>
            <a:r>
              <a:rPr lang="fr-FR" sz="2000" b="1" kern="1200">
                <a:solidFill>
                  <a:schemeClr val="tx1"/>
                </a:solidFill>
                <a:latin typeface="Century Gothic"/>
                <a:ea typeface="+mn-ea"/>
                <a:cs typeface="Helvetica"/>
              </a:rPr>
              <a:t>CFU provisoire</a:t>
            </a:r>
            <a:r>
              <a:rPr lang="fr-FR" sz="2000" kern="1200">
                <a:solidFill>
                  <a:schemeClr val="tx1"/>
                </a:solidFill>
                <a:latin typeface="Century Gothic"/>
                <a:ea typeface="+mn-ea"/>
                <a:cs typeface="Helvetica"/>
              </a:rPr>
              <a:t>.</a:t>
            </a:r>
          </a:p>
          <a:p>
            <a:endParaRPr lang="fr-FR" sz="2000" kern="1200">
              <a:solidFill>
                <a:schemeClr val="tx1"/>
              </a:solidFill>
              <a:latin typeface="Century Gothic"/>
              <a:ea typeface="+mn-ea"/>
              <a:cs typeface="Helvetica"/>
            </a:endParaRPr>
          </a:p>
          <a:p>
            <a:r>
              <a:rPr lang="fr-FR" sz="2000" kern="1200">
                <a:solidFill>
                  <a:schemeClr val="tx1"/>
                </a:solidFill>
                <a:latin typeface="Century Gothic"/>
                <a:ea typeface="+mn-ea"/>
                <a:cs typeface="Helvetica"/>
              </a:rPr>
              <a:t>- Si le flux importé est un CFU définitif, la case "Exercice clos" est automatiquement cochée dans la fiche exercice.</a:t>
            </a:r>
          </a:p>
        </p:txBody>
      </p:sp>
      <p:cxnSp>
        <p:nvCxnSpPr>
          <p:cNvPr id="6" name="Connecteur droit avec flèche 5">
            <a:extLst>
              <a:ext uri="{FF2B5EF4-FFF2-40B4-BE49-F238E27FC236}">
                <a16:creationId xmlns:a16="http://schemas.microsoft.com/office/drawing/2014/main" id="{AF91B47D-5D72-467F-B4E1-E8094B0148F2}"/>
              </a:ext>
            </a:extLst>
          </p:cNvPr>
          <p:cNvCxnSpPr/>
          <p:nvPr/>
        </p:nvCxnSpPr>
        <p:spPr>
          <a:xfrm flipH="1" flipV="1">
            <a:off x="1577578" y="1922215"/>
            <a:ext cx="850579" cy="9724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 name="ZoneTexte 2">
            <a:hlinkClick r:id="rId4" action="ppaction://hlinksldjump"/>
            <a:extLst>
              <a:ext uri="{FF2B5EF4-FFF2-40B4-BE49-F238E27FC236}">
                <a16:creationId xmlns:a16="http://schemas.microsoft.com/office/drawing/2014/main" id="{ABCB4F53-7A86-45CE-BBED-3F158BCC98F3}"/>
              </a:ext>
            </a:extLst>
          </p:cNvPr>
          <p:cNvSpPr txBox="1"/>
          <p:nvPr/>
        </p:nvSpPr>
        <p:spPr>
          <a:xfrm>
            <a:off x="1087037" y="5862221"/>
            <a:ext cx="3840480" cy="369332"/>
          </a:xfrm>
          <a:prstGeom prst="rect">
            <a:avLst/>
          </a:prstGeom>
          <a:noFill/>
        </p:spPr>
        <p:txBody>
          <a:bodyPr wrap="square" rtlCol="0">
            <a:spAutoFit/>
          </a:bodyPr>
          <a:lstStyle/>
          <a:p>
            <a:r>
              <a:rPr lang="fr-FR" sz="1800">
                <a:solidFill>
                  <a:srgbClr val="E62984"/>
                </a:solidFill>
                <a:hlinkClick r:id="rId4" action="ppaction://hlinksldjump">
                  <a:extLst>
                    <a:ext uri="{A12FA001-AC4F-418D-AE19-62706E023703}">
                      <ahyp:hlinkClr xmlns:ahyp="http://schemas.microsoft.com/office/drawing/2018/hyperlinkcolor" val="tx"/>
                    </a:ext>
                  </a:extLst>
                </a:hlinkClick>
              </a:rPr>
              <a:t>=&gt; </a:t>
            </a:r>
            <a:r>
              <a:rPr lang="fr-FR" sz="1800" err="1">
                <a:solidFill>
                  <a:srgbClr val="E62984"/>
                </a:solidFill>
                <a:hlinkClick r:id="rId4" action="ppaction://hlinksldjump">
                  <a:extLst>
                    <a:ext uri="{A12FA001-AC4F-418D-AE19-62706E023703}">
                      <ahyp:hlinkClr xmlns:ahyp="http://schemas.microsoft.com/office/drawing/2018/hyperlinkcolor" val="tx"/>
                    </a:ext>
                  </a:extLst>
                </a:hlinkClick>
              </a:rPr>
              <a:t>Emagnus</a:t>
            </a:r>
            <a:r>
              <a:rPr lang="fr-FR" sz="1800">
                <a:solidFill>
                  <a:srgbClr val="E62984"/>
                </a:solidFill>
                <a:hlinkClick r:id="rId4" action="ppaction://hlinksldjump">
                  <a:extLst>
                    <a:ext uri="{A12FA001-AC4F-418D-AE19-62706E023703}">
                      <ahyp:hlinkClr xmlns:ahyp="http://schemas.microsoft.com/office/drawing/2018/hyperlinkcolor" val="tx"/>
                    </a:ext>
                  </a:extLst>
                </a:hlinkClick>
              </a:rPr>
              <a:t> Paie </a:t>
            </a:r>
            <a:endParaRPr lang="fr-FR" sz="1800">
              <a:solidFill>
                <a:srgbClr val="E62984"/>
              </a:solidFill>
            </a:endParaRPr>
          </a:p>
        </p:txBody>
      </p:sp>
    </p:spTree>
    <p:extLst>
      <p:ext uri="{BB962C8B-B14F-4D97-AF65-F5344CB8AC3E}">
        <p14:creationId xmlns:p14="http://schemas.microsoft.com/office/powerpoint/2010/main" val="30805366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5639534" y="3769772"/>
            <a:ext cx="5350184" cy="1290853"/>
          </a:xfrm>
          <a:prstGeom prst="rect">
            <a:avLst/>
          </a:prstGeom>
          <a:noFill/>
          <a:ln>
            <a:noFill/>
          </a:ln>
        </p:spPr>
        <p:txBody>
          <a:bodyPr spcFirstLastPara="1" wrap="square" lIns="91425" tIns="45700" rIns="91425" bIns="45700" anchor="t" anchorCtr="0">
            <a:noAutofit/>
          </a:bodyPr>
          <a:lstStyle/>
          <a:p>
            <a:r>
              <a:rPr lang="fr-FR" sz="3600" b="0"/>
              <a:t>E-</a:t>
            </a:r>
            <a:r>
              <a:rPr lang="fr-FR" sz="3600" b="0" err="1"/>
              <a:t>magnus</a:t>
            </a:r>
            <a:r>
              <a:rPr lang="fr-FR" sz="3600" b="0"/>
              <a:t> paie Changement de norme</a:t>
            </a:r>
            <a:endParaRPr lang="fr-FR"/>
          </a:p>
        </p:txBody>
      </p:sp>
    </p:spTree>
    <p:extLst>
      <p:ext uri="{BB962C8B-B14F-4D97-AF65-F5344CB8AC3E}">
        <p14:creationId xmlns:p14="http://schemas.microsoft.com/office/powerpoint/2010/main" val="55744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CCC4A864-B22A-45B5-BEC1-13BB4A46673C}"/>
              </a:ext>
            </a:extLst>
          </p:cNvPr>
          <p:cNvSpPr txBox="1"/>
          <p:nvPr/>
        </p:nvSpPr>
        <p:spPr>
          <a:xfrm>
            <a:off x="5350668" y="35528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5" name="Image 5" descr="Une image contenant texte&#10;&#10;Description générée automatiquement">
            <a:extLst>
              <a:ext uri="{FF2B5EF4-FFF2-40B4-BE49-F238E27FC236}">
                <a16:creationId xmlns:a16="http://schemas.microsoft.com/office/drawing/2014/main" id="{087634E6-526B-42B5-86B1-A64AB5614576}"/>
              </a:ext>
            </a:extLst>
          </p:cNvPr>
          <p:cNvPicPr>
            <a:picLocks noChangeAspect="1"/>
          </p:cNvPicPr>
          <p:nvPr/>
        </p:nvPicPr>
        <p:blipFill>
          <a:blip r:embed="rId3"/>
          <a:stretch>
            <a:fillRect/>
          </a:stretch>
        </p:blipFill>
        <p:spPr>
          <a:xfrm>
            <a:off x="470138" y="992266"/>
            <a:ext cx="9530804" cy="5383152"/>
          </a:xfrm>
          <a:prstGeom prst="rect">
            <a:avLst/>
          </a:prstGeom>
        </p:spPr>
      </p:pic>
      <p:sp>
        <p:nvSpPr>
          <p:cNvPr id="6" name="ZoneTexte 5">
            <a:extLst>
              <a:ext uri="{FF2B5EF4-FFF2-40B4-BE49-F238E27FC236}">
                <a16:creationId xmlns:a16="http://schemas.microsoft.com/office/drawing/2014/main" id="{63ACF529-3630-47FA-8CAD-CFCCDC3B70CF}"/>
              </a:ext>
            </a:extLst>
          </p:cNvPr>
          <p:cNvSpPr txBox="1"/>
          <p:nvPr/>
        </p:nvSpPr>
        <p:spPr>
          <a:xfrm>
            <a:off x="676736" y="6458748"/>
            <a:ext cx="50336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Organisation et données - Etablissements</a:t>
            </a:r>
          </a:p>
        </p:txBody>
      </p:sp>
      <p:sp>
        <p:nvSpPr>
          <p:cNvPr id="3" name="ZoneTexte 2">
            <a:extLst>
              <a:ext uri="{FF2B5EF4-FFF2-40B4-BE49-F238E27FC236}">
                <a16:creationId xmlns:a16="http://schemas.microsoft.com/office/drawing/2014/main" id="{FFEBBB6C-B0E1-4FB8-AAFD-D785485D91AD}"/>
              </a:ext>
            </a:extLst>
          </p:cNvPr>
          <p:cNvSpPr txBox="1"/>
          <p:nvPr/>
        </p:nvSpPr>
        <p:spPr>
          <a:xfrm>
            <a:off x="5234269" y="451101"/>
            <a:ext cx="76026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a:solidFill>
                  <a:srgbClr val="FF0000"/>
                </a:solidFill>
              </a:rPr>
              <a:t>A faire uniquement après la paie de décembre et avant celle de janvier !</a:t>
            </a:r>
            <a:endParaRPr lang="fr-FR" b="1" err="1">
              <a:solidFill>
                <a:srgbClr val="FF0000"/>
              </a:solidFill>
            </a:endParaRPr>
          </a:p>
          <a:p>
            <a:endParaRPr lang="fr-FR" sz="1600"/>
          </a:p>
        </p:txBody>
      </p:sp>
    </p:spTree>
    <p:extLst>
      <p:ext uri="{BB962C8B-B14F-4D97-AF65-F5344CB8AC3E}">
        <p14:creationId xmlns:p14="http://schemas.microsoft.com/office/powerpoint/2010/main" val="23269052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1384995"/>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a:t>
            </a:r>
            <a:r>
              <a:rPr lang="fr-FR" sz="2800" b="1">
                <a:solidFill>
                  <a:srgbClr val="2C55A2"/>
                </a:solidFill>
              </a:rPr>
              <a:t>(V14 pour la M57 Simplifiée : disponible mi-décembre)</a:t>
            </a:r>
            <a:endParaRPr lang="fr-FR" sz="2800"/>
          </a:p>
          <a:p>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CCC4A864-B22A-45B5-BEC1-13BB4A46673C}"/>
              </a:ext>
            </a:extLst>
          </p:cNvPr>
          <p:cNvSpPr txBox="1"/>
          <p:nvPr/>
        </p:nvSpPr>
        <p:spPr>
          <a:xfrm>
            <a:off x="5350668" y="35528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3" name="Image 6" descr="Une image contenant table&#10;&#10;Description générée automatiquement">
            <a:extLst>
              <a:ext uri="{FF2B5EF4-FFF2-40B4-BE49-F238E27FC236}">
                <a16:creationId xmlns:a16="http://schemas.microsoft.com/office/drawing/2014/main" id="{2EC1AC73-6EE2-4FB9-A92A-F8FEB76C79F0}"/>
              </a:ext>
            </a:extLst>
          </p:cNvPr>
          <p:cNvPicPr>
            <a:picLocks noChangeAspect="1"/>
          </p:cNvPicPr>
          <p:nvPr/>
        </p:nvPicPr>
        <p:blipFill>
          <a:blip r:embed="rId3"/>
          <a:stretch>
            <a:fillRect/>
          </a:stretch>
        </p:blipFill>
        <p:spPr>
          <a:xfrm>
            <a:off x="3465685" y="1335504"/>
            <a:ext cx="6224420" cy="4686937"/>
          </a:xfrm>
          <a:prstGeom prst="rect">
            <a:avLst/>
          </a:prstGeom>
        </p:spPr>
      </p:pic>
      <p:sp>
        <p:nvSpPr>
          <p:cNvPr id="8" name="ZoneTexte 7">
            <a:extLst>
              <a:ext uri="{FF2B5EF4-FFF2-40B4-BE49-F238E27FC236}">
                <a16:creationId xmlns:a16="http://schemas.microsoft.com/office/drawing/2014/main" id="{189354E0-5576-44B3-A818-F1A0B979E55F}"/>
              </a:ext>
            </a:extLst>
          </p:cNvPr>
          <p:cNvSpPr txBox="1"/>
          <p:nvPr/>
        </p:nvSpPr>
        <p:spPr>
          <a:xfrm>
            <a:off x="676736" y="6458748"/>
            <a:ext cx="50336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Choisir M57 développée ou M57 agrégée</a:t>
            </a:r>
          </a:p>
        </p:txBody>
      </p:sp>
    </p:spTree>
    <p:extLst>
      <p:ext uri="{BB962C8B-B14F-4D97-AF65-F5344CB8AC3E}">
        <p14:creationId xmlns:p14="http://schemas.microsoft.com/office/powerpoint/2010/main" val="34169622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 - les fonctions</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5FFA16CE-E259-4547-86FA-41ED58788B5F}"/>
              </a:ext>
            </a:extLst>
          </p:cNvPr>
          <p:cNvSpPr txBox="1"/>
          <p:nvPr/>
        </p:nvSpPr>
        <p:spPr>
          <a:xfrm>
            <a:off x="597791" y="1434749"/>
            <a:ext cx="5712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t>Depuis</a:t>
            </a:r>
            <a:r>
              <a:rPr lang="en-US" sz="1600"/>
              <a:t> </a:t>
            </a:r>
            <a:r>
              <a:rPr lang="en-US" sz="1600" err="1"/>
              <a:t>votre</a:t>
            </a:r>
            <a:r>
              <a:rPr lang="en-US" sz="1600"/>
              <a:t> </a:t>
            </a:r>
            <a:r>
              <a:rPr lang="en-US" sz="1600" err="1"/>
              <a:t>logiciel</a:t>
            </a:r>
            <a:r>
              <a:rPr lang="en-US" sz="1600"/>
              <a:t> de </a:t>
            </a:r>
            <a:r>
              <a:rPr lang="en-US" sz="1600" err="1"/>
              <a:t>paye</a:t>
            </a:r>
            <a:r>
              <a:rPr lang="en-US" sz="1600"/>
              <a:t>, </a:t>
            </a:r>
            <a:r>
              <a:rPr lang="en-US" sz="1600" err="1"/>
              <a:t>ouvrez</a:t>
            </a:r>
            <a:r>
              <a:rPr lang="en-US" sz="1600"/>
              <a:t> le bloc </a:t>
            </a:r>
            <a:r>
              <a:rPr lang="en-US" sz="1600" b="1" err="1"/>
              <a:t>Organisation</a:t>
            </a:r>
            <a:r>
              <a:rPr lang="en-US" sz="1600" b="1"/>
              <a:t> et </a:t>
            </a:r>
            <a:r>
              <a:rPr lang="en-US" sz="1600" b="1" err="1"/>
              <a:t>Données</a:t>
            </a:r>
            <a:r>
              <a:rPr lang="en-US" sz="1600"/>
              <a:t>, </a:t>
            </a:r>
            <a:r>
              <a:rPr lang="en-US" sz="1600" err="1"/>
              <a:t>cliquez</a:t>
            </a:r>
            <a:r>
              <a:rPr lang="en-US" sz="1600"/>
              <a:t> sur le menu </a:t>
            </a:r>
            <a:r>
              <a:rPr lang="en-US" sz="1600" b="1"/>
              <a:t>Services</a:t>
            </a:r>
            <a:r>
              <a:rPr lang="en-US" sz="1600"/>
              <a:t>.</a:t>
            </a:r>
          </a:p>
        </p:txBody>
      </p:sp>
      <p:pic>
        <p:nvPicPr>
          <p:cNvPr id="3" name="Image 4" descr="Une image contenant texte&#10;&#10;Description générée automatiquement">
            <a:extLst>
              <a:ext uri="{FF2B5EF4-FFF2-40B4-BE49-F238E27FC236}">
                <a16:creationId xmlns:a16="http://schemas.microsoft.com/office/drawing/2014/main" id="{2A0A4B39-E3D9-4C0C-B110-96A6F830F521}"/>
              </a:ext>
            </a:extLst>
          </p:cNvPr>
          <p:cNvPicPr>
            <a:picLocks noChangeAspect="1"/>
          </p:cNvPicPr>
          <p:nvPr/>
        </p:nvPicPr>
        <p:blipFill>
          <a:blip r:embed="rId3"/>
          <a:stretch>
            <a:fillRect/>
          </a:stretch>
        </p:blipFill>
        <p:spPr>
          <a:xfrm>
            <a:off x="6500033" y="997541"/>
            <a:ext cx="3007832" cy="2013709"/>
          </a:xfrm>
          <a:prstGeom prst="rect">
            <a:avLst/>
          </a:prstGeom>
        </p:spPr>
      </p:pic>
      <p:sp>
        <p:nvSpPr>
          <p:cNvPr id="5" name="ZoneTexte 4">
            <a:extLst>
              <a:ext uri="{FF2B5EF4-FFF2-40B4-BE49-F238E27FC236}">
                <a16:creationId xmlns:a16="http://schemas.microsoft.com/office/drawing/2014/main" id="{B1E964F4-5C53-4B36-B0C3-294114A48B63}"/>
              </a:ext>
            </a:extLst>
          </p:cNvPr>
          <p:cNvSpPr txBox="1"/>
          <p:nvPr/>
        </p:nvSpPr>
        <p:spPr>
          <a:xfrm>
            <a:off x="5027426" y="3576758"/>
            <a:ext cx="74242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Sélectionnez</a:t>
            </a:r>
            <a:r>
              <a:rPr lang="en-US"/>
              <a:t> </a:t>
            </a:r>
            <a:r>
              <a:rPr lang="en-US" err="1"/>
              <a:t>chacun</a:t>
            </a:r>
            <a:r>
              <a:rPr lang="en-US"/>
              <a:t> de </a:t>
            </a:r>
            <a:r>
              <a:rPr lang="en-US" err="1"/>
              <a:t>vos</a:t>
            </a:r>
            <a:r>
              <a:rPr lang="en-US"/>
              <a:t> services et </a:t>
            </a:r>
            <a:r>
              <a:rPr lang="en-US" b="1" err="1"/>
              <a:t>vérifiez</a:t>
            </a:r>
            <a:r>
              <a:rPr lang="en-US" b="1"/>
              <a:t> </a:t>
            </a:r>
            <a:r>
              <a:rPr lang="en-US" b="1" err="1"/>
              <a:t>si</a:t>
            </a:r>
            <a:r>
              <a:rPr lang="en-US" b="1"/>
              <a:t> la case Code de la </a:t>
            </a:r>
            <a:r>
              <a:rPr lang="en-US" b="1" err="1"/>
              <a:t>fonction</a:t>
            </a:r>
            <a:r>
              <a:rPr lang="en-US" b="1"/>
              <a:t> </a:t>
            </a:r>
            <a:r>
              <a:rPr lang="en-US" b="1" err="1"/>
              <a:t>est</a:t>
            </a:r>
            <a:r>
              <a:rPr lang="en-US" b="1"/>
              <a:t> </a:t>
            </a:r>
            <a:r>
              <a:rPr lang="en-US" b="1" err="1"/>
              <a:t>remplie</a:t>
            </a:r>
            <a:r>
              <a:rPr lang="en-US" b="1"/>
              <a:t>.</a:t>
            </a:r>
          </a:p>
        </p:txBody>
      </p:sp>
      <p:pic>
        <p:nvPicPr>
          <p:cNvPr id="6" name="Image 6">
            <a:extLst>
              <a:ext uri="{FF2B5EF4-FFF2-40B4-BE49-F238E27FC236}">
                <a16:creationId xmlns:a16="http://schemas.microsoft.com/office/drawing/2014/main" id="{092E79E2-F4E5-42A2-96AF-D753D2A43529}"/>
              </a:ext>
            </a:extLst>
          </p:cNvPr>
          <p:cNvPicPr>
            <a:picLocks noChangeAspect="1"/>
          </p:cNvPicPr>
          <p:nvPr/>
        </p:nvPicPr>
        <p:blipFill>
          <a:blip r:embed="rId4"/>
          <a:stretch>
            <a:fillRect/>
          </a:stretch>
        </p:blipFill>
        <p:spPr>
          <a:xfrm>
            <a:off x="430237" y="3060266"/>
            <a:ext cx="4420526" cy="3201401"/>
          </a:xfrm>
          <a:prstGeom prst="rect">
            <a:avLst/>
          </a:prstGeom>
        </p:spPr>
      </p:pic>
      <p:sp>
        <p:nvSpPr>
          <p:cNvPr id="7" name="ZoneTexte 6">
            <a:extLst>
              <a:ext uri="{FF2B5EF4-FFF2-40B4-BE49-F238E27FC236}">
                <a16:creationId xmlns:a16="http://schemas.microsoft.com/office/drawing/2014/main" id="{898C5A5E-8C27-4E1D-92C4-3304910F472A}"/>
              </a:ext>
            </a:extLst>
          </p:cNvPr>
          <p:cNvSpPr txBox="1"/>
          <p:nvPr/>
        </p:nvSpPr>
        <p:spPr>
          <a:xfrm>
            <a:off x="4991510" y="4234918"/>
            <a:ext cx="67657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Si </a:t>
            </a:r>
            <a:r>
              <a:rPr lang="en-US" err="1"/>
              <a:t>cette</a:t>
            </a:r>
            <a:r>
              <a:rPr lang="en-US"/>
              <a:t> case </a:t>
            </a:r>
            <a:r>
              <a:rPr lang="en-US" err="1"/>
              <a:t>est</a:t>
            </a:r>
            <a:r>
              <a:rPr lang="en-US"/>
              <a:t> </a:t>
            </a:r>
            <a:r>
              <a:rPr lang="en-US" b="1" err="1"/>
              <a:t>alimentée</a:t>
            </a:r>
            <a:r>
              <a:rPr lang="en-US"/>
              <a:t>, dans le cadre du passage à la </a:t>
            </a:r>
            <a:r>
              <a:rPr lang="en-US" err="1"/>
              <a:t>norme</a:t>
            </a:r>
            <a:r>
              <a:rPr lang="en-US"/>
              <a:t> M57, </a:t>
            </a:r>
            <a:r>
              <a:rPr lang="en-US" err="1"/>
              <a:t>vous</a:t>
            </a:r>
            <a:r>
              <a:rPr lang="en-US"/>
              <a:t> </a:t>
            </a:r>
            <a:r>
              <a:rPr lang="en-US" err="1"/>
              <a:t>devez</a:t>
            </a:r>
            <a:r>
              <a:rPr lang="en-US"/>
              <a:t> </a:t>
            </a:r>
            <a:r>
              <a:rPr lang="en-US" err="1"/>
              <a:t>remplacer</a:t>
            </a:r>
            <a:r>
              <a:rPr lang="en-US"/>
              <a:t> </a:t>
            </a:r>
            <a:r>
              <a:rPr lang="en-US" err="1"/>
              <a:t>vos</a:t>
            </a:r>
            <a:r>
              <a:rPr lang="en-US"/>
              <a:t> codes </a:t>
            </a:r>
            <a:r>
              <a:rPr lang="en-US" err="1"/>
              <a:t>fonctions</a:t>
            </a:r>
            <a:r>
              <a:rPr lang="en-US"/>
              <a:t> par les codes des </a:t>
            </a:r>
            <a:r>
              <a:rPr lang="en-US" err="1"/>
              <a:t>nouvelles</a:t>
            </a:r>
            <a:r>
              <a:rPr lang="en-US"/>
              <a:t> </a:t>
            </a:r>
            <a:r>
              <a:rPr lang="en-US" err="1"/>
              <a:t>fonctions</a:t>
            </a:r>
            <a:r>
              <a:rPr lang="en-US"/>
              <a:t> </a:t>
            </a:r>
            <a:r>
              <a:rPr lang="en-US" err="1"/>
              <a:t>correspondantes</a:t>
            </a:r>
            <a:r>
              <a:rPr lang="en-US"/>
              <a:t> </a:t>
            </a:r>
            <a:r>
              <a:rPr lang="en-US" err="1"/>
              <a:t>en</a:t>
            </a:r>
            <a:r>
              <a:rPr lang="en-US"/>
              <a:t> M57.</a:t>
            </a:r>
          </a:p>
        </p:txBody>
      </p:sp>
      <p:cxnSp>
        <p:nvCxnSpPr>
          <p:cNvPr id="9" name="Connecteur droit avec flèche 8">
            <a:extLst>
              <a:ext uri="{FF2B5EF4-FFF2-40B4-BE49-F238E27FC236}">
                <a16:creationId xmlns:a16="http://schemas.microsoft.com/office/drawing/2014/main" id="{F5D7760D-179B-4285-BB81-F2995A6180D3}"/>
              </a:ext>
            </a:extLst>
          </p:cNvPr>
          <p:cNvCxnSpPr/>
          <p:nvPr/>
        </p:nvCxnSpPr>
        <p:spPr>
          <a:xfrm flipH="1">
            <a:off x="2614868" y="5595632"/>
            <a:ext cx="743575" cy="32932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3488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5639534" y="3769772"/>
            <a:ext cx="5350184" cy="1290853"/>
          </a:xfrm>
          <a:prstGeom prst="rect">
            <a:avLst/>
          </a:prstGeom>
          <a:noFill/>
          <a:ln>
            <a:noFill/>
          </a:ln>
        </p:spPr>
        <p:txBody>
          <a:bodyPr spcFirstLastPara="1" wrap="square" lIns="91425" tIns="45700" rIns="91425" bIns="45700" anchor="t" anchorCtr="0">
            <a:noAutofit/>
          </a:bodyPr>
          <a:lstStyle/>
          <a:p>
            <a:r>
              <a:rPr lang="fr-FR" sz="3600" b="0"/>
              <a:t>E-</a:t>
            </a:r>
            <a:r>
              <a:rPr lang="fr-FR" sz="3600" b="0" err="1"/>
              <a:t>magnus</a:t>
            </a:r>
            <a:r>
              <a:rPr lang="fr-FR" sz="3600" b="0"/>
              <a:t> </a:t>
            </a:r>
            <a:r>
              <a:rPr lang="fr-FR" sz="3600" b="0" err="1"/>
              <a:t>Factu</a:t>
            </a:r>
            <a:r>
              <a:rPr lang="fr-FR" sz="3600" b="0"/>
              <a:t> Changement de norme M57 développée</a:t>
            </a:r>
            <a:endParaRPr lang="fr-FR"/>
          </a:p>
        </p:txBody>
      </p:sp>
    </p:spTree>
    <p:extLst>
      <p:ext uri="{BB962C8B-B14F-4D97-AF65-F5344CB8AC3E}">
        <p14:creationId xmlns:p14="http://schemas.microsoft.com/office/powerpoint/2010/main" val="112883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rPr>
              <a:t>Le changement de norme</a:t>
            </a:r>
            <a:r>
              <a:rPr lang="fr-FR" sz="2800" b="1">
                <a:solidFill>
                  <a:srgbClr val="2C55A2"/>
                </a:solidFill>
                <a:latin typeface="Montserrat"/>
              </a:rPr>
              <a:t> – exemple</a:t>
            </a:r>
          </a:p>
        </p:txBody>
      </p:sp>
      <p:graphicFrame>
        <p:nvGraphicFramePr>
          <p:cNvPr id="8" name="Tableau 7">
            <a:extLst>
              <a:ext uri="{FF2B5EF4-FFF2-40B4-BE49-F238E27FC236}">
                <a16:creationId xmlns:a16="http://schemas.microsoft.com/office/drawing/2014/main" id="{BA382039-2198-4911-84C8-F3959CB817CE}"/>
              </a:ext>
            </a:extLst>
          </p:cNvPr>
          <p:cNvGraphicFramePr>
            <a:graphicFrameLocks noGrp="1"/>
          </p:cNvGraphicFramePr>
          <p:nvPr/>
        </p:nvGraphicFramePr>
        <p:xfrm>
          <a:off x="1464469" y="1393825"/>
          <a:ext cx="10515600" cy="4775200"/>
        </p:xfrm>
        <a:graphic>
          <a:graphicData uri="http://schemas.openxmlformats.org/drawingml/2006/table">
            <a:tbl>
              <a:tblPr firstRow="1" bandRow="1">
                <a:tableStyleId>{3B4B98B0-60AC-42C2-AFA5-B58CD77FA1E5}</a:tableStyleId>
              </a:tblPr>
              <a:tblGrid>
                <a:gridCol w="2103120">
                  <a:extLst>
                    <a:ext uri="{9D8B030D-6E8A-4147-A177-3AD203B41FA5}">
                      <a16:colId xmlns:a16="http://schemas.microsoft.com/office/drawing/2014/main" val="2726883696"/>
                    </a:ext>
                  </a:extLst>
                </a:gridCol>
                <a:gridCol w="2103120">
                  <a:extLst>
                    <a:ext uri="{9D8B030D-6E8A-4147-A177-3AD203B41FA5}">
                      <a16:colId xmlns:a16="http://schemas.microsoft.com/office/drawing/2014/main" val="4293175286"/>
                    </a:ext>
                  </a:extLst>
                </a:gridCol>
                <a:gridCol w="2103120">
                  <a:extLst>
                    <a:ext uri="{9D8B030D-6E8A-4147-A177-3AD203B41FA5}">
                      <a16:colId xmlns:a16="http://schemas.microsoft.com/office/drawing/2014/main" val="1349395655"/>
                    </a:ext>
                  </a:extLst>
                </a:gridCol>
                <a:gridCol w="2103120">
                  <a:extLst>
                    <a:ext uri="{9D8B030D-6E8A-4147-A177-3AD203B41FA5}">
                      <a16:colId xmlns:a16="http://schemas.microsoft.com/office/drawing/2014/main" val="1033309334"/>
                    </a:ext>
                  </a:extLst>
                </a:gridCol>
                <a:gridCol w="2103120">
                  <a:extLst>
                    <a:ext uri="{9D8B030D-6E8A-4147-A177-3AD203B41FA5}">
                      <a16:colId xmlns:a16="http://schemas.microsoft.com/office/drawing/2014/main" val="440914294"/>
                    </a:ext>
                  </a:extLst>
                </a:gridCol>
              </a:tblGrid>
              <a:tr h="370840">
                <a:tc>
                  <a:txBody>
                    <a:bodyPr/>
                    <a:lstStyle/>
                    <a:p>
                      <a:pPr marL="0" algn="ctr" rtl="0" eaLnBrk="1" latinLnBrk="0" hangingPunct="1">
                        <a:spcBef>
                          <a:spcPts val="0"/>
                        </a:spcBef>
                        <a:spcAft>
                          <a:spcPts val="0"/>
                        </a:spcAft>
                      </a:pPr>
                      <a:r>
                        <a:rPr lang="fr-FR" sz="1800" kern="1200">
                          <a:effectLst/>
                        </a:rPr>
                        <a:t>Activité</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Nature M14</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Nature M57</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Fonction M14</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Fonction M57</a:t>
                      </a:r>
                      <a:endParaRPr lang="fr-FR">
                        <a:effectLst/>
                      </a:endParaRPr>
                    </a:p>
                  </a:txBody>
                  <a:tcPr marL="0" marR="0" marT="0" marB="0" anchor="ctr"/>
                </a:tc>
                <a:extLst>
                  <a:ext uri="{0D108BD9-81ED-4DB2-BD59-A6C34878D82A}">
                    <a16:rowId xmlns:a16="http://schemas.microsoft.com/office/drawing/2014/main" val="4285946692"/>
                  </a:ext>
                </a:extLst>
              </a:tr>
              <a:tr h="370840">
                <a:tc>
                  <a:txBody>
                    <a:bodyPr/>
                    <a:lstStyle/>
                    <a:p>
                      <a:pPr marL="0" algn="ctr" rtl="0" eaLnBrk="1" latinLnBrk="0" hangingPunct="1">
                        <a:spcBef>
                          <a:spcPts val="0"/>
                        </a:spcBef>
                        <a:spcAft>
                          <a:spcPts val="0"/>
                        </a:spcAft>
                      </a:pPr>
                      <a:r>
                        <a:rPr lang="fr-FR" sz="1800" kern="1200">
                          <a:effectLst/>
                        </a:rPr>
                        <a:t>Crèche et SEJ</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7066</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7066</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64</a:t>
                      </a:r>
                      <a:br>
                        <a:rPr lang="fr-FR" sz="1800" b="1" kern="1200">
                          <a:solidFill>
                            <a:srgbClr val="FF0000"/>
                          </a:solidFill>
                          <a:effectLst/>
                        </a:rPr>
                      </a:br>
                      <a:r>
                        <a:rPr lang="fr-FR" sz="1800" b="1" kern="1200">
                          <a:solidFill>
                            <a:srgbClr val="FF0000"/>
                          </a:solidFill>
                          <a:effectLst/>
                        </a:rPr>
                        <a:t>423</a:t>
                      </a:r>
                      <a:endParaRPr lang="fr-FR" b="1">
                        <a:solidFill>
                          <a:srgbClr val="FF0000"/>
                        </a:solidFill>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4221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332</a:t>
                      </a:r>
                      <a:endParaRPr lang="fr-FR" b="1">
                        <a:solidFill>
                          <a:srgbClr val="FF0000"/>
                        </a:solidFill>
                        <a:effectLst/>
                      </a:endParaRPr>
                    </a:p>
                  </a:txBody>
                  <a:tcPr marL="0" marR="0" marT="0" marB="0" anchor="ctr"/>
                </a:tc>
                <a:extLst>
                  <a:ext uri="{0D108BD9-81ED-4DB2-BD59-A6C34878D82A}">
                    <a16:rowId xmlns:a16="http://schemas.microsoft.com/office/drawing/2014/main" val="3921372426"/>
                  </a:ext>
                </a:extLst>
              </a:tr>
              <a:tr h="370840">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Périscolaire et éducation</a:t>
                      </a:r>
                      <a:endParaRPr lang="fr-FR">
                        <a:effectLst/>
                      </a:endParaRPr>
                    </a:p>
                  </a:txBody>
                  <a:tcPr marL="0" marR="0" marT="0" marB="0" anchor="ctr"/>
                </a:tc>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7067</a:t>
                      </a:r>
                      <a:endParaRPr lang="fr-FR">
                        <a:effectLst/>
                      </a:endParaRPr>
                    </a:p>
                  </a:txBody>
                  <a:tcPr marL="0" marR="0" marT="0" marB="0" anchor="ctr"/>
                </a:tc>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7067</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212</a:t>
                      </a:r>
                      <a:endParaRPr lang="fr-FR">
                        <a:effectLst/>
                      </a:endParaRPr>
                    </a:p>
                    <a:p>
                      <a:pPr marL="0" algn="ctr" rtl="0" eaLnBrk="1" latinLnBrk="0" hangingPunct="1">
                        <a:spcBef>
                          <a:spcPts val="0"/>
                        </a:spcBef>
                        <a:spcAft>
                          <a:spcPts val="0"/>
                        </a:spcAft>
                      </a:pPr>
                      <a:r>
                        <a:rPr lang="fr-FR" sz="1800" b="1" kern="1200">
                          <a:solidFill>
                            <a:srgbClr val="FF0000"/>
                          </a:solidFill>
                          <a:effectLst/>
                        </a:rPr>
                        <a:t>421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251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255</a:t>
                      </a:r>
                      <a:endParaRPr lang="fr-FR" b="1">
                        <a:solidFill>
                          <a:srgbClr val="FF0000"/>
                        </a:solidFill>
                        <a:effectLst/>
                      </a:endParaRPr>
                    </a:p>
                    <a:p>
                      <a:pPr marL="0" algn="ctr" rtl="0" eaLnBrk="1" latinLnBrk="0" hangingPunct="1">
                        <a:spcBef>
                          <a:spcPts val="0"/>
                        </a:spcBef>
                        <a:spcAft>
                          <a:spcPts val="0"/>
                        </a:spcAft>
                      </a:pPr>
                      <a:r>
                        <a:rPr lang="fr-FR" sz="1800" kern="1200">
                          <a:effectLst/>
                        </a:rPr>
                        <a:t>20</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212</a:t>
                      </a:r>
                      <a:endParaRPr lang="fr-FR">
                        <a:effectLst/>
                      </a:endParaRPr>
                    </a:p>
                    <a:p>
                      <a:pPr marL="0" algn="ctr" rtl="0" eaLnBrk="1" latinLnBrk="0" hangingPunct="1">
                        <a:spcBef>
                          <a:spcPts val="0"/>
                        </a:spcBef>
                        <a:spcAft>
                          <a:spcPts val="0"/>
                        </a:spcAft>
                      </a:pPr>
                      <a:r>
                        <a:rPr lang="fr-FR" sz="1800" b="1" kern="1200">
                          <a:solidFill>
                            <a:srgbClr val="FF0000"/>
                          </a:solidFill>
                          <a:effectLst/>
                        </a:rPr>
                        <a:t>331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281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284</a:t>
                      </a:r>
                      <a:endParaRPr lang="fr-FR" b="1">
                        <a:solidFill>
                          <a:srgbClr val="FF0000"/>
                        </a:solidFill>
                        <a:effectLst/>
                      </a:endParaRPr>
                    </a:p>
                    <a:p>
                      <a:pPr marL="0" algn="ctr" rtl="0" eaLnBrk="1" latinLnBrk="0" hangingPunct="1">
                        <a:spcBef>
                          <a:spcPts val="0"/>
                        </a:spcBef>
                        <a:spcAft>
                          <a:spcPts val="0"/>
                        </a:spcAft>
                      </a:pPr>
                      <a:r>
                        <a:rPr lang="fr-FR" sz="1800" kern="1200">
                          <a:effectLst/>
                        </a:rPr>
                        <a:t>20</a:t>
                      </a:r>
                      <a:endParaRPr lang="fr-FR">
                        <a:effectLst/>
                      </a:endParaRPr>
                    </a:p>
                  </a:txBody>
                  <a:tcPr marL="0" marR="0" marT="0" marB="0" anchor="ctr"/>
                </a:tc>
                <a:extLst>
                  <a:ext uri="{0D108BD9-81ED-4DB2-BD59-A6C34878D82A}">
                    <a16:rowId xmlns:a16="http://schemas.microsoft.com/office/drawing/2014/main" val="2160404360"/>
                  </a:ext>
                </a:extLst>
              </a:tr>
              <a:tr h="370840">
                <a:tc>
                  <a:txBody>
                    <a:bodyPr/>
                    <a:lstStyle/>
                    <a:p>
                      <a:pPr marL="0" algn="ctr" rtl="0" eaLnBrk="1" latinLnBrk="0" hangingPunct="1">
                        <a:spcBef>
                          <a:spcPts val="0"/>
                        </a:spcBef>
                        <a:spcAft>
                          <a:spcPts val="0"/>
                        </a:spcAft>
                      </a:pPr>
                      <a:r>
                        <a:rPr lang="fr-FR" sz="1800" kern="1200">
                          <a:effectLst/>
                        </a:rPr>
                        <a:t>Musique</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7083</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7083</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311</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311</a:t>
                      </a:r>
                      <a:endParaRPr lang="fr-FR">
                        <a:effectLst/>
                      </a:endParaRPr>
                    </a:p>
                  </a:txBody>
                  <a:tcPr marL="0" marR="0" marT="0" marB="0" anchor="ctr"/>
                </a:tc>
                <a:extLst>
                  <a:ext uri="{0D108BD9-81ED-4DB2-BD59-A6C34878D82A}">
                    <a16:rowId xmlns:a16="http://schemas.microsoft.com/office/drawing/2014/main" val="543762284"/>
                  </a:ext>
                </a:extLst>
              </a:tr>
              <a:tr h="370840">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Conservatoire</a:t>
                      </a:r>
                      <a:endParaRPr lang="fr-FR">
                        <a:effectLst/>
                      </a:endParaRPr>
                    </a:p>
                  </a:txBody>
                  <a:tcPr marL="0" marR="0" marT="0" marB="0" anchor="ctr"/>
                </a:tc>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7062</a:t>
                      </a:r>
                      <a:endParaRPr lang="fr-FR">
                        <a:effectLst/>
                      </a:endParaRPr>
                    </a:p>
                  </a:txBody>
                  <a:tcPr marL="0" marR="0" marT="0" marB="0" anchor="ctr"/>
                </a:tc>
                <a:tc>
                  <a:txBody>
                    <a:bodyPr/>
                    <a:lstStyle/>
                    <a:p>
                      <a:pPr marL="0" algn="ctr" rtl="0" eaLnBrk="1" latinLnBrk="0" hangingPunct="1">
                        <a:spcBef>
                          <a:spcPts val="0"/>
                        </a:spcBef>
                        <a:spcAft>
                          <a:spcPts val="0"/>
                        </a:spcAft>
                      </a:pPr>
                      <a:endParaRPr lang="fr-FR">
                        <a:effectLst/>
                      </a:endParaRPr>
                    </a:p>
                    <a:p>
                      <a:pPr marL="0" algn="ctr" rtl="0" eaLnBrk="1" latinLnBrk="0" hangingPunct="1">
                        <a:spcBef>
                          <a:spcPts val="0"/>
                        </a:spcBef>
                        <a:spcAft>
                          <a:spcPts val="0"/>
                        </a:spcAft>
                      </a:pPr>
                      <a:r>
                        <a:rPr lang="fr-FR" sz="1800" kern="1200">
                          <a:effectLst/>
                        </a:rPr>
                        <a:t>7062</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311</a:t>
                      </a:r>
                      <a:endParaRPr lang="fr-FR">
                        <a:effectLst/>
                      </a:endParaRPr>
                    </a:p>
                    <a:p>
                      <a:pPr marL="0" algn="ctr" rtl="0" eaLnBrk="1" latinLnBrk="0" hangingPunct="1">
                        <a:spcBef>
                          <a:spcPts val="0"/>
                        </a:spcBef>
                        <a:spcAft>
                          <a:spcPts val="0"/>
                        </a:spcAft>
                      </a:pPr>
                      <a:r>
                        <a:rPr lang="fr-FR" sz="1800" b="1" kern="1200">
                          <a:solidFill>
                            <a:srgbClr val="FF0000"/>
                          </a:solidFill>
                          <a:effectLst/>
                        </a:rPr>
                        <a:t>312</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314</a:t>
                      </a:r>
                      <a:endParaRPr lang="fr-FR" b="1">
                        <a:solidFill>
                          <a:srgbClr val="FF0000"/>
                        </a:solidFill>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311</a:t>
                      </a:r>
                      <a:endParaRPr lang="fr-FR">
                        <a:effectLst/>
                      </a:endParaRPr>
                    </a:p>
                    <a:p>
                      <a:pPr marL="0" algn="ctr" rtl="0" eaLnBrk="1" latinLnBrk="0" hangingPunct="1">
                        <a:spcBef>
                          <a:spcPts val="0"/>
                        </a:spcBef>
                        <a:spcAft>
                          <a:spcPts val="0"/>
                        </a:spcAft>
                      </a:pPr>
                      <a:r>
                        <a:rPr lang="fr-FR" sz="1800" b="1" kern="1200">
                          <a:solidFill>
                            <a:srgbClr val="FF0000"/>
                          </a:solidFill>
                          <a:effectLst/>
                        </a:rPr>
                        <a:t>311</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317</a:t>
                      </a:r>
                      <a:endParaRPr lang="fr-FR" b="1">
                        <a:solidFill>
                          <a:srgbClr val="FF0000"/>
                        </a:solidFill>
                        <a:effectLst/>
                      </a:endParaRPr>
                    </a:p>
                  </a:txBody>
                  <a:tcPr marL="0" marR="0" marT="0" marB="0" anchor="ctr"/>
                </a:tc>
                <a:extLst>
                  <a:ext uri="{0D108BD9-81ED-4DB2-BD59-A6C34878D82A}">
                    <a16:rowId xmlns:a16="http://schemas.microsoft.com/office/drawing/2014/main" val="1192281130"/>
                  </a:ext>
                </a:extLst>
              </a:tr>
              <a:tr h="370840">
                <a:tc>
                  <a:txBody>
                    <a:bodyPr/>
                    <a:lstStyle/>
                    <a:p>
                      <a:pPr marL="0" algn="ctr" rtl="0" eaLnBrk="1" latinLnBrk="0" hangingPunct="1">
                        <a:spcBef>
                          <a:spcPts val="0"/>
                        </a:spcBef>
                        <a:spcAft>
                          <a:spcPts val="0"/>
                        </a:spcAft>
                      </a:pPr>
                      <a:r>
                        <a:rPr lang="fr-FR" sz="1800" kern="1200">
                          <a:effectLst/>
                        </a:rPr>
                        <a:t>Sport</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70631</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70631</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411</a:t>
                      </a:r>
                      <a:endParaRPr lang="fr-FR" b="1">
                        <a:solidFill>
                          <a:srgbClr val="FF0000"/>
                        </a:solidFill>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321</a:t>
                      </a:r>
                      <a:endParaRPr lang="fr-FR" b="1">
                        <a:solidFill>
                          <a:srgbClr val="FF0000"/>
                        </a:solidFill>
                        <a:effectLst/>
                      </a:endParaRPr>
                    </a:p>
                  </a:txBody>
                  <a:tcPr marL="0" marR="0" marT="0" marB="0" anchor="ctr"/>
                </a:tc>
                <a:extLst>
                  <a:ext uri="{0D108BD9-81ED-4DB2-BD59-A6C34878D82A}">
                    <a16:rowId xmlns:a16="http://schemas.microsoft.com/office/drawing/2014/main" val="2858709662"/>
                  </a:ext>
                </a:extLst>
              </a:tr>
              <a:tr h="370840">
                <a:tc>
                  <a:txBody>
                    <a:bodyPr/>
                    <a:lstStyle/>
                    <a:p>
                      <a:pPr marL="0" algn="ctr" rtl="0" eaLnBrk="1" latinLnBrk="0" hangingPunct="1">
                        <a:spcBef>
                          <a:spcPts val="0"/>
                        </a:spcBef>
                        <a:spcAft>
                          <a:spcPts val="0"/>
                        </a:spcAft>
                      </a:pPr>
                      <a:r>
                        <a:rPr lang="fr-FR" sz="1800" kern="1200">
                          <a:effectLst/>
                        </a:rPr>
                        <a:t>Club ado</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70632</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70632</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422</a:t>
                      </a:r>
                      <a:endParaRPr lang="fr-FR" b="1">
                        <a:solidFill>
                          <a:srgbClr val="FF0000"/>
                        </a:solidFill>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338</a:t>
                      </a:r>
                      <a:endParaRPr lang="fr-FR" b="1">
                        <a:solidFill>
                          <a:srgbClr val="FF0000"/>
                        </a:solidFill>
                        <a:effectLst/>
                      </a:endParaRPr>
                    </a:p>
                  </a:txBody>
                  <a:tcPr marL="0" marR="0" marT="0" marB="0" anchor="ctr"/>
                </a:tc>
                <a:extLst>
                  <a:ext uri="{0D108BD9-81ED-4DB2-BD59-A6C34878D82A}">
                    <a16:rowId xmlns:a16="http://schemas.microsoft.com/office/drawing/2014/main" val="2257485975"/>
                  </a:ext>
                </a:extLst>
              </a:tr>
              <a:tr h="370840">
                <a:tc>
                  <a:txBody>
                    <a:bodyPr/>
                    <a:lstStyle/>
                    <a:p>
                      <a:pPr marL="0" algn="ctr" rtl="0" eaLnBrk="1" latinLnBrk="0" hangingPunct="1">
                        <a:spcBef>
                          <a:spcPts val="0"/>
                        </a:spcBef>
                        <a:spcAft>
                          <a:spcPts val="0"/>
                        </a:spcAft>
                      </a:pPr>
                      <a:r>
                        <a:rPr lang="fr-FR" sz="1800" kern="1200">
                          <a:effectLst/>
                        </a:rPr>
                        <a:t>Taxe balayage</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7332</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kern="1200">
                          <a:effectLst/>
                        </a:rPr>
                        <a:t>73135</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813</a:t>
                      </a:r>
                      <a:endParaRPr lang="fr-FR" b="1">
                        <a:solidFill>
                          <a:srgbClr val="FF0000"/>
                        </a:solidFill>
                        <a:effectLst/>
                      </a:endParaRPr>
                    </a:p>
                  </a:txBody>
                  <a:tcPr marL="0" marR="0" marT="0" marB="0" anchor="ctr"/>
                </a:tc>
                <a:tc>
                  <a:txBody>
                    <a:bodyPr/>
                    <a:lstStyle/>
                    <a:p>
                      <a:pPr marL="0" algn="ctr" rtl="0" eaLnBrk="1" latinLnBrk="0" hangingPunct="1">
                        <a:spcBef>
                          <a:spcPts val="0"/>
                        </a:spcBef>
                        <a:spcAft>
                          <a:spcPts val="0"/>
                        </a:spcAft>
                      </a:pPr>
                      <a:r>
                        <a:rPr lang="fr-FR" sz="1800" b="1" kern="1200">
                          <a:solidFill>
                            <a:srgbClr val="FF0000"/>
                          </a:solidFill>
                          <a:effectLst/>
                        </a:rPr>
                        <a:t>À ventiler sur :</a:t>
                      </a:r>
                      <a:endParaRPr lang="fr-FR" b="1">
                        <a:solidFill>
                          <a:srgbClr val="FF0000"/>
                        </a:solidFill>
                        <a:effectLst/>
                      </a:endParaRPr>
                    </a:p>
                    <a:p>
                      <a:pPr marL="0" algn="ctr" rtl="0" eaLnBrk="1" latinLnBrk="0" hangingPunct="1">
                        <a:spcBef>
                          <a:spcPts val="0"/>
                        </a:spcBef>
                        <a:spcAft>
                          <a:spcPts val="0"/>
                        </a:spcAft>
                      </a:pPr>
                      <a:r>
                        <a:rPr lang="fr-FR" sz="1800" b="1" kern="1200">
                          <a:solidFill>
                            <a:srgbClr val="FF0000"/>
                          </a:solidFill>
                          <a:effectLst/>
                        </a:rPr>
                        <a:t>720,7221,7222</a:t>
                      </a:r>
                      <a:endParaRPr lang="fr-FR" b="1">
                        <a:solidFill>
                          <a:srgbClr val="FF0000"/>
                        </a:solidFill>
                        <a:effectLst/>
                      </a:endParaRPr>
                    </a:p>
                  </a:txBody>
                  <a:tcPr marL="0" marR="0" marT="0" marB="0" anchor="ctr"/>
                </a:tc>
                <a:extLst>
                  <a:ext uri="{0D108BD9-81ED-4DB2-BD59-A6C34878D82A}">
                    <a16:rowId xmlns:a16="http://schemas.microsoft.com/office/drawing/2014/main" val="164515377"/>
                  </a:ext>
                </a:extLst>
              </a:tr>
            </a:tbl>
          </a:graphicData>
        </a:graphic>
      </p:graphicFrame>
    </p:spTree>
    <p:extLst>
      <p:ext uri="{BB962C8B-B14F-4D97-AF65-F5344CB8AC3E}">
        <p14:creationId xmlns:p14="http://schemas.microsoft.com/office/powerpoint/2010/main" val="210580283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14305"/>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changement de norme</a:t>
            </a:r>
            <a:endParaRPr lang="fr-FR" sz="2800" b="1">
              <a:solidFill>
                <a:srgbClr val="2C55A2"/>
              </a:solidFill>
              <a:latin typeface="Montserrat" panose="00000500000000000000" pitchFamily="2" charset="0"/>
            </a:endParaRPr>
          </a:p>
        </p:txBody>
      </p:sp>
      <p:sp>
        <p:nvSpPr>
          <p:cNvPr id="3" name="ZoneTexte 2">
            <a:extLst>
              <a:ext uri="{FF2B5EF4-FFF2-40B4-BE49-F238E27FC236}">
                <a16:creationId xmlns:a16="http://schemas.microsoft.com/office/drawing/2014/main" id="{55120DAF-0F7B-4258-A494-BEC57C9E2BF3}"/>
              </a:ext>
            </a:extLst>
          </p:cNvPr>
          <p:cNvSpPr txBox="1"/>
          <p:nvPr/>
        </p:nvSpPr>
        <p:spPr>
          <a:xfrm>
            <a:off x="476707" y="1057211"/>
            <a:ext cx="528778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t>POUR MODIFIER L’IMPUTATION INITIALEMENT CHOISIE</a:t>
            </a:r>
          </a:p>
          <a:p>
            <a:endParaRPr lang="fr-FR"/>
          </a:p>
          <a:p>
            <a:r>
              <a:rPr lang="fr-FR"/>
              <a:t> Accès :  </a:t>
            </a:r>
            <a:r>
              <a:rPr lang="fr-FR" b="1"/>
              <a:t>Paramétrage &gt; bloc Généralités &gt; option Imputations comptables</a:t>
            </a:r>
            <a:r>
              <a:rPr lang="fr-FR"/>
              <a:t>. Puis sélectionner l’imputation à modifier</a:t>
            </a:r>
          </a:p>
        </p:txBody>
      </p:sp>
      <p:pic>
        <p:nvPicPr>
          <p:cNvPr id="6" name="Image 6">
            <a:extLst>
              <a:ext uri="{FF2B5EF4-FFF2-40B4-BE49-F238E27FC236}">
                <a16:creationId xmlns:a16="http://schemas.microsoft.com/office/drawing/2014/main" id="{C9CB9285-C595-430D-955D-AB8DB380B583}"/>
              </a:ext>
            </a:extLst>
          </p:cNvPr>
          <p:cNvPicPr>
            <a:picLocks noChangeAspect="1"/>
          </p:cNvPicPr>
          <p:nvPr/>
        </p:nvPicPr>
        <p:blipFill>
          <a:blip r:embed="rId3"/>
          <a:stretch>
            <a:fillRect/>
          </a:stretch>
        </p:blipFill>
        <p:spPr>
          <a:xfrm>
            <a:off x="382141" y="2257511"/>
            <a:ext cx="5361914" cy="4073942"/>
          </a:xfrm>
          <a:prstGeom prst="rect">
            <a:avLst/>
          </a:prstGeom>
        </p:spPr>
      </p:pic>
      <p:sp>
        <p:nvSpPr>
          <p:cNvPr id="8" name="ZoneTexte 7">
            <a:extLst>
              <a:ext uri="{FF2B5EF4-FFF2-40B4-BE49-F238E27FC236}">
                <a16:creationId xmlns:a16="http://schemas.microsoft.com/office/drawing/2014/main" id="{A6CEE811-F1AD-4062-975C-41E9EBF20BAF}"/>
              </a:ext>
            </a:extLst>
          </p:cNvPr>
          <p:cNvSpPr txBox="1"/>
          <p:nvPr/>
        </p:nvSpPr>
        <p:spPr>
          <a:xfrm>
            <a:off x="6211524" y="1057211"/>
            <a:ext cx="58448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t>POUR CHANGER L’IMPUTATION AFFECTEE A UNE PRESTATION</a:t>
            </a:r>
          </a:p>
        </p:txBody>
      </p:sp>
      <p:sp>
        <p:nvSpPr>
          <p:cNvPr id="9" name="ZoneTexte 8">
            <a:extLst>
              <a:ext uri="{FF2B5EF4-FFF2-40B4-BE49-F238E27FC236}">
                <a16:creationId xmlns:a16="http://schemas.microsoft.com/office/drawing/2014/main" id="{1714F407-18BD-4B9A-BE69-92D468B92EC2}"/>
              </a:ext>
            </a:extLst>
          </p:cNvPr>
          <p:cNvSpPr txBox="1"/>
          <p:nvPr/>
        </p:nvSpPr>
        <p:spPr>
          <a:xfrm>
            <a:off x="6211525" y="1513262"/>
            <a:ext cx="707279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Accès :  </a:t>
            </a:r>
            <a:r>
              <a:rPr lang="en-US" b="1"/>
              <a:t>Paramétrage </a:t>
            </a:r>
            <a:r>
              <a:rPr lang="en-US"/>
              <a:t>&gt; bloc </a:t>
            </a:r>
            <a:r>
              <a:rPr lang="en-US" b="1">
                <a:latin typeface="open sans"/>
                <a:ea typeface="open sans"/>
                <a:cs typeface="open sans"/>
              </a:rPr>
              <a:t>Paramétrage</a:t>
            </a:r>
            <a:r>
              <a:rPr lang="en-US">
                <a:latin typeface="open sans"/>
                <a:ea typeface="open sans"/>
                <a:cs typeface="open sans"/>
              </a:rPr>
              <a:t> </a:t>
            </a:r>
            <a:r>
              <a:rPr lang="en-US"/>
              <a:t> &gt; option </a:t>
            </a:r>
            <a:r>
              <a:rPr lang="en-US" b="1">
                <a:latin typeface="open sans"/>
                <a:ea typeface="open sans"/>
                <a:cs typeface="open sans"/>
              </a:rPr>
              <a:t>Prestations</a:t>
            </a:r>
            <a:r>
              <a:rPr lang="en-US">
                <a:latin typeface="open sans"/>
                <a:ea typeface="open sans"/>
                <a:cs typeface="open sans"/>
              </a:rPr>
              <a:t>. </a:t>
            </a:r>
            <a:r>
              <a:rPr lang="en-US"/>
              <a:t>Puis sélectionner la prestation à modifier. Aller dans l’onglet Options et sélectionner l’imputation à modifier avec le bouton +</a:t>
            </a:r>
          </a:p>
        </p:txBody>
      </p:sp>
      <p:pic>
        <p:nvPicPr>
          <p:cNvPr id="10" name="Image 10" descr="Une image contenant texte&#10;&#10;Description générée automatiquement">
            <a:extLst>
              <a:ext uri="{FF2B5EF4-FFF2-40B4-BE49-F238E27FC236}">
                <a16:creationId xmlns:a16="http://schemas.microsoft.com/office/drawing/2014/main" id="{B5B1999A-8D51-4396-8645-68A5FEE35743}"/>
              </a:ext>
            </a:extLst>
          </p:cNvPr>
          <p:cNvPicPr>
            <a:picLocks noChangeAspect="1"/>
          </p:cNvPicPr>
          <p:nvPr/>
        </p:nvPicPr>
        <p:blipFill>
          <a:blip r:embed="rId4"/>
          <a:stretch>
            <a:fillRect/>
          </a:stretch>
        </p:blipFill>
        <p:spPr>
          <a:xfrm>
            <a:off x="6382811" y="2495801"/>
            <a:ext cx="6400005" cy="1861835"/>
          </a:xfrm>
          <a:prstGeom prst="rect">
            <a:avLst/>
          </a:prstGeom>
        </p:spPr>
      </p:pic>
      <p:pic>
        <p:nvPicPr>
          <p:cNvPr id="11" name="Image 11">
            <a:extLst>
              <a:ext uri="{FF2B5EF4-FFF2-40B4-BE49-F238E27FC236}">
                <a16:creationId xmlns:a16="http://schemas.microsoft.com/office/drawing/2014/main" id="{DF1D18A9-5D2B-46D5-AE43-D42ACE10C88E}"/>
              </a:ext>
            </a:extLst>
          </p:cNvPr>
          <p:cNvPicPr>
            <a:picLocks noChangeAspect="1"/>
          </p:cNvPicPr>
          <p:nvPr/>
        </p:nvPicPr>
        <p:blipFill>
          <a:blip r:embed="rId5"/>
          <a:stretch>
            <a:fillRect/>
          </a:stretch>
        </p:blipFill>
        <p:spPr>
          <a:xfrm>
            <a:off x="6825898" y="4819794"/>
            <a:ext cx="5298617" cy="1140957"/>
          </a:xfrm>
          <a:prstGeom prst="rect">
            <a:avLst/>
          </a:prstGeom>
        </p:spPr>
      </p:pic>
    </p:spTree>
    <p:extLst>
      <p:ext uri="{BB962C8B-B14F-4D97-AF65-F5344CB8AC3E}">
        <p14:creationId xmlns:p14="http://schemas.microsoft.com/office/powerpoint/2010/main" val="63708791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983313" y="4093396"/>
            <a:ext cx="7024707" cy="1066167"/>
          </a:xfrm>
          <a:prstGeom prst="rect">
            <a:avLst/>
          </a:prstGeom>
          <a:noFill/>
          <a:ln>
            <a:noFill/>
          </a:ln>
        </p:spPr>
        <p:txBody>
          <a:bodyPr spcFirstLastPara="1" wrap="square" lIns="91425" tIns="45700" rIns="91425" bIns="45700" anchor="t" anchorCtr="0">
            <a:noAutofit/>
          </a:bodyPr>
          <a:lstStyle/>
          <a:p>
            <a:r>
              <a:rPr lang="fr-FR" sz="3600" b="0"/>
              <a:t>Le projet avec l'outil </a:t>
            </a:r>
            <a:r>
              <a:rPr lang="fr-FR" sz="3600" b="0" err="1"/>
              <a:t>e.magnus</a:t>
            </a:r>
            <a:r>
              <a:rPr lang="fr-FR" sz="3600" b="0"/>
              <a:t>: accompagnement du SICTIAM </a:t>
            </a:r>
          </a:p>
          <a:p>
            <a:endParaRPr lang="fr-FR" sz="3600" b="0"/>
          </a:p>
        </p:txBody>
      </p:sp>
      <mc:AlternateContent xmlns:mc="http://schemas.openxmlformats.org/markup-compatibility/2006">
        <mc:Choice xmlns:am3d="http://schemas.microsoft.com/office/drawing/2017/model3d" Requires="am3d">
          <p:graphicFrame>
            <p:nvGraphicFramePr>
              <p:cNvPr id="2" name="Modèle 3D 1" descr="Bannière de départ">
                <a:extLst>
                  <a:ext uri="{FF2B5EF4-FFF2-40B4-BE49-F238E27FC236}">
                    <a16:creationId xmlns:a16="http://schemas.microsoft.com/office/drawing/2014/main" id="{C1CA9275-EEE1-4EB8-AF42-E76D9B31366D}"/>
                  </a:ext>
                </a:extLst>
              </p:cNvPr>
              <p:cNvGraphicFramePr>
                <a:graphicFrameLocks noChangeAspect="1"/>
              </p:cNvGraphicFramePr>
              <p:nvPr/>
            </p:nvGraphicFramePr>
            <p:xfrm>
              <a:off x="713482" y="606560"/>
              <a:ext cx="5632815" cy="2966516"/>
            </p:xfrm>
            <a:graphic>
              <a:graphicData uri="http://schemas.microsoft.com/office/drawing/2017/model3d">
                <am3d:model3d r:embed="rId3">
                  <am3d:spPr>
                    <a:xfrm>
                      <a:off x="0" y="0"/>
                      <a:ext cx="5632815" cy="2966516"/>
                    </a:xfrm>
                    <a:prstGeom prst="rect">
                      <a:avLst/>
                    </a:prstGeom>
                  </am3d:spPr>
                  <am3d:camera>
                    <am3d:pos x="0" y="0" z="49862196"/>
                    <am3d:up dx="0" dy="36000000" dz="0"/>
                    <am3d:lookAt x="0" y="0" z="0"/>
                    <am3d:perspective fov="2700000"/>
                  </am3d:camera>
                  <am3d:trans>
                    <am3d:meterPerModelUnit n="92965" d="1000000"/>
                    <am3d:preTrans dx="11242" dy="-3899889" dz="6846"/>
                    <am3d:scale>
                      <am3d:sx n="1000000" d="1000000"/>
                      <am3d:sy n="1000000" d="1000000"/>
                      <am3d:sz n="1000000" d="1000000"/>
                    </am3d:scale>
                    <am3d:rot ax="1507736" ay="1525718" az="683235"/>
                    <am3d:postTrans dx="0" dy="0" dz="0"/>
                  </am3d:trans>
                  <am3d:raster rName="Office3DRenderer" rVer="16.0.8326">
                    <am3d:blip r:embed="rId4"/>
                  </am3d:raster>
                  <am3d:objViewport viewportSz="59753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èle 3D 1" descr="Bannière de départ">
                <a:extLst>
                  <a:ext uri="{FF2B5EF4-FFF2-40B4-BE49-F238E27FC236}">
                    <a16:creationId xmlns:a16="http://schemas.microsoft.com/office/drawing/2014/main" id="{C1CA9275-EEE1-4EB8-AF42-E76D9B31366D}"/>
                  </a:ext>
                </a:extLst>
              </p:cNvPr>
              <p:cNvPicPr>
                <a:picLocks noGrp="1" noRot="1" noChangeAspect="1" noMove="1" noResize="1" noEditPoints="1" noAdjustHandles="1" noChangeArrowheads="1" noChangeShapeType="1" noCrop="1"/>
              </p:cNvPicPr>
              <p:nvPr/>
            </p:nvPicPr>
            <p:blipFill>
              <a:blip r:embed="rId4"/>
              <a:stretch>
                <a:fillRect/>
              </a:stretch>
            </p:blipFill>
            <p:spPr>
              <a:xfrm>
                <a:off x="713482" y="606560"/>
                <a:ext cx="5632815" cy="2966516"/>
              </a:xfrm>
              <a:prstGeom prst="rect">
                <a:avLst/>
              </a:prstGeom>
            </p:spPr>
          </p:pic>
        </mc:Fallback>
      </mc:AlternateContent>
    </p:spTree>
    <p:extLst>
      <p:ext uri="{BB962C8B-B14F-4D97-AF65-F5344CB8AC3E}">
        <p14:creationId xmlns:p14="http://schemas.microsoft.com/office/powerpoint/2010/main" val="349197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A2E1B9-1EB0-410B-AC69-AF8799192ED1}"/>
              </a:ext>
            </a:extLst>
          </p:cNvPr>
          <p:cNvSpPr>
            <a:spLocks noGrp="1"/>
          </p:cNvSpPr>
          <p:nvPr>
            <p:ph type="title"/>
          </p:nvPr>
        </p:nvSpPr>
        <p:spPr>
          <a:xfrm>
            <a:off x="363810" y="311663"/>
            <a:ext cx="12432012" cy="1765943"/>
          </a:xfrm>
        </p:spPr>
        <p:txBody>
          <a:bodyPr lIns="91440" tIns="45720" rIns="91440" bIns="45720" anchor="t">
            <a:normAutofit/>
          </a:bodyPr>
          <a:lstStyle/>
          <a:p>
            <a:r>
              <a:rPr lang="fr-FR" sz="2800" b="1">
                <a:solidFill>
                  <a:srgbClr val="2C55A2"/>
                </a:solidFill>
                <a:latin typeface="Montserrat"/>
              </a:rPr>
              <a:t>Récapitulatif du type des normes M57 applicable au 01/01/2022</a:t>
            </a:r>
            <a:r>
              <a:rPr lang="fr-FR" sz="7100" b="1"/>
              <a:t> </a:t>
            </a:r>
            <a:endParaRPr lang="fr-FR"/>
          </a:p>
          <a:p>
            <a:endParaRPr lang="fr-FR" sz="7100"/>
          </a:p>
        </p:txBody>
      </p:sp>
      <p:graphicFrame>
        <p:nvGraphicFramePr>
          <p:cNvPr id="8" name="Tableau 7">
            <a:extLst>
              <a:ext uri="{FF2B5EF4-FFF2-40B4-BE49-F238E27FC236}">
                <a16:creationId xmlns:a16="http://schemas.microsoft.com/office/drawing/2014/main" id="{4B7BCCF6-2151-412E-93C1-56F4AD1EF5E4}"/>
              </a:ext>
            </a:extLst>
          </p:cNvPr>
          <p:cNvGraphicFramePr>
            <a:graphicFrameLocks noGrp="1"/>
          </p:cNvGraphicFramePr>
          <p:nvPr>
            <p:extLst>
              <p:ext uri="{D42A27DB-BD31-4B8C-83A1-F6EECF244321}">
                <p14:modId xmlns:p14="http://schemas.microsoft.com/office/powerpoint/2010/main" val="2104455618"/>
              </p:ext>
            </p:extLst>
          </p:nvPr>
        </p:nvGraphicFramePr>
        <p:xfrm>
          <a:off x="614428" y="2135515"/>
          <a:ext cx="12200828" cy="3212767"/>
        </p:xfrm>
        <a:graphic>
          <a:graphicData uri="http://schemas.openxmlformats.org/drawingml/2006/table">
            <a:tbl>
              <a:tblPr firstRow="1" bandRow="1">
                <a:tableStyleId>{69012ECD-51FC-41F1-AA8D-1B2483CD663E}</a:tableStyleId>
              </a:tblPr>
              <a:tblGrid>
                <a:gridCol w="2605705">
                  <a:extLst>
                    <a:ext uri="{9D8B030D-6E8A-4147-A177-3AD203B41FA5}">
                      <a16:colId xmlns:a16="http://schemas.microsoft.com/office/drawing/2014/main" val="71258619"/>
                    </a:ext>
                  </a:extLst>
                </a:gridCol>
                <a:gridCol w="2743654">
                  <a:extLst>
                    <a:ext uri="{9D8B030D-6E8A-4147-A177-3AD203B41FA5}">
                      <a16:colId xmlns:a16="http://schemas.microsoft.com/office/drawing/2014/main" val="3874948151"/>
                    </a:ext>
                  </a:extLst>
                </a:gridCol>
                <a:gridCol w="2697670">
                  <a:extLst>
                    <a:ext uri="{9D8B030D-6E8A-4147-A177-3AD203B41FA5}">
                      <a16:colId xmlns:a16="http://schemas.microsoft.com/office/drawing/2014/main" val="1888006880"/>
                    </a:ext>
                  </a:extLst>
                </a:gridCol>
                <a:gridCol w="2222512">
                  <a:extLst>
                    <a:ext uri="{9D8B030D-6E8A-4147-A177-3AD203B41FA5}">
                      <a16:colId xmlns:a16="http://schemas.microsoft.com/office/drawing/2014/main" val="2876466794"/>
                    </a:ext>
                  </a:extLst>
                </a:gridCol>
                <a:gridCol w="1931287">
                  <a:extLst>
                    <a:ext uri="{9D8B030D-6E8A-4147-A177-3AD203B41FA5}">
                      <a16:colId xmlns:a16="http://schemas.microsoft.com/office/drawing/2014/main" val="3112928192"/>
                    </a:ext>
                  </a:extLst>
                </a:gridCol>
              </a:tblGrid>
              <a:tr h="289960">
                <a:tc>
                  <a:txBody>
                    <a:bodyPr/>
                    <a:lstStyle/>
                    <a:p>
                      <a:pPr marL="0" algn="ctr" rtl="0" eaLnBrk="1" latinLnBrk="0" hangingPunct="1">
                        <a:spcBef>
                          <a:spcPts val="0"/>
                        </a:spcBef>
                        <a:spcAft>
                          <a:spcPts val="0"/>
                        </a:spcAft>
                      </a:pPr>
                      <a:r>
                        <a:rPr lang="fr-FR" sz="1600" kern="1200">
                          <a:effectLst/>
                        </a:rPr>
                        <a:t>Date d’application</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600" kern="1200">
                          <a:effectLst/>
                        </a:rPr>
                        <a:t>Communes  et EPCI  </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600" kern="1200">
                          <a:effectLst/>
                        </a:rPr>
                        <a:t>SIVU</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600" kern="1200">
                          <a:effectLst/>
                        </a:rPr>
                        <a:t>CE</a:t>
                      </a:r>
                      <a:endParaRPr lang="fr-FR">
                        <a:effectLst/>
                      </a:endParaRPr>
                    </a:p>
                  </a:txBody>
                  <a:tcPr marL="0" marR="0" marT="0" marB="0" anchor="ctr"/>
                </a:tc>
                <a:tc>
                  <a:txBody>
                    <a:bodyPr/>
                    <a:lstStyle/>
                    <a:p>
                      <a:pPr marL="0" algn="ctr" rtl="0" eaLnBrk="1" latinLnBrk="0" hangingPunct="1">
                        <a:spcBef>
                          <a:spcPts val="0"/>
                        </a:spcBef>
                        <a:spcAft>
                          <a:spcPts val="0"/>
                        </a:spcAft>
                      </a:pPr>
                      <a:r>
                        <a:rPr lang="fr-FR" sz="1600" kern="1200">
                          <a:effectLst/>
                        </a:rPr>
                        <a:t>CCAS</a:t>
                      </a:r>
                      <a:endParaRPr lang="fr-FR">
                        <a:effectLst/>
                      </a:endParaRPr>
                    </a:p>
                  </a:txBody>
                  <a:tcPr marL="0" marR="0" marT="0" marB="0" anchor="ctr"/>
                </a:tc>
                <a:extLst>
                  <a:ext uri="{0D108BD9-81ED-4DB2-BD59-A6C34878D82A}">
                    <a16:rowId xmlns:a16="http://schemas.microsoft.com/office/drawing/2014/main" val="2124979877"/>
                  </a:ext>
                </a:extLst>
              </a:tr>
              <a:tr h="1194639">
                <a:tc>
                  <a:txBody>
                    <a:bodyPr/>
                    <a:lstStyle/>
                    <a:p>
                      <a:pPr marL="0" lvl="0" algn="ctr" rtl="0">
                        <a:spcBef>
                          <a:spcPts val="0"/>
                        </a:spcBef>
                        <a:spcAft>
                          <a:spcPts val="0"/>
                        </a:spcAft>
                        <a:buNone/>
                      </a:pPr>
                      <a:endParaRPr lang="fr-FR">
                        <a:effectLst/>
                      </a:endParaRPr>
                    </a:p>
                    <a:p>
                      <a:pPr marL="0" lvl="0" algn="ctr" rtl="0">
                        <a:spcBef>
                          <a:spcPts val="0"/>
                        </a:spcBef>
                        <a:spcAft>
                          <a:spcPts val="0"/>
                        </a:spcAft>
                        <a:buNone/>
                      </a:pPr>
                      <a:endParaRPr lang="fr-FR" sz="1800" kern="1200">
                        <a:effectLst/>
                      </a:endParaRPr>
                    </a:p>
                    <a:p>
                      <a:pPr marL="0" lvl="0" algn="ctr">
                        <a:spcBef>
                          <a:spcPts val="0"/>
                        </a:spcBef>
                        <a:spcAft>
                          <a:spcPts val="0"/>
                        </a:spcAft>
                        <a:buNone/>
                      </a:pPr>
                      <a:r>
                        <a:rPr lang="fr-FR" sz="1800" kern="1200">
                          <a:effectLst/>
                        </a:rPr>
                        <a:t>Déjà en vigueur</a:t>
                      </a:r>
                      <a:endParaRPr lang="fr-FR">
                        <a:effectLst/>
                      </a:endParaRPr>
                    </a:p>
                  </a:txBody>
                  <a:tcPr marL="0" marR="0" marT="0" marB="0"/>
                </a:tc>
                <a:tc>
                  <a:txBody>
                    <a:bodyPr/>
                    <a:lstStyle/>
                    <a:p>
                      <a:pPr marL="0" lvl="0" algn="ctr">
                        <a:spcBef>
                          <a:spcPts val="0"/>
                        </a:spcBef>
                        <a:spcAft>
                          <a:spcPts val="0"/>
                        </a:spcAft>
                        <a:buNone/>
                      </a:pPr>
                      <a:endParaRPr lang="fr-FR" sz="1600" u="sng" kern="1200">
                        <a:effectLst/>
                      </a:endParaRPr>
                    </a:p>
                    <a:p>
                      <a:pPr marL="0" lvl="0" algn="ctr">
                        <a:spcBef>
                          <a:spcPts val="0"/>
                        </a:spcBef>
                        <a:spcAft>
                          <a:spcPts val="0"/>
                        </a:spcAft>
                        <a:buNone/>
                      </a:pPr>
                      <a:r>
                        <a:rPr lang="fr-FR" sz="1600" u="sng" kern="1200">
                          <a:effectLst/>
                        </a:rPr>
                        <a:t>Supérieur à 3 500 </a:t>
                      </a:r>
                      <a:r>
                        <a:rPr lang="fr-FR" sz="1600" u="sng" kern="1200" err="1">
                          <a:effectLst/>
                        </a:rPr>
                        <a:t>Hab</a:t>
                      </a:r>
                      <a:endParaRPr lang="fr-FR" err="1">
                        <a:effectLst/>
                      </a:endParaRPr>
                    </a:p>
                    <a:p>
                      <a:pPr marL="0" lvl="0" algn="ctr" rtl="0">
                        <a:spcBef>
                          <a:spcPts val="0"/>
                        </a:spcBef>
                        <a:spcAft>
                          <a:spcPts val="0"/>
                        </a:spcAft>
                        <a:buNone/>
                      </a:pPr>
                      <a:r>
                        <a:rPr lang="fr-FR" sz="1600" kern="1200">
                          <a:effectLst/>
                        </a:rPr>
                        <a:t>M57 Développée</a:t>
                      </a:r>
                      <a:endParaRPr lang="fr-FR">
                        <a:effectLst/>
                      </a:endParaRPr>
                    </a:p>
                    <a:p>
                      <a:pPr marL="0" lvl="0" algn="ctr" rtl="0">
                        <a:spcBef>
                          <a:spcPts val="0"/>
                        </a:spcBef>
                        <a:spcAft>
                          <a:spcPts val="0"/>
                        </a:spcAft>
                        <a:buNone/>
                      </a:pPr>
                      <a:r>
                        <a:rPr lang="fr-FR" sz="1600" kern="1200">
                          <a:effectLst/>
                        </a:rPr>
                        <a:t>(avec fonction)</a:t>
                      </a:r>
                      <a:endParaRPr lang="fr-FR">
                        <a:effectLst/>
                      </a:endParaRPr>
                    </a:p>
                  </a:txBody>
                  <a:tcPr marL="0" marR="0" marT="0" marB="0"/>
                </a:tc>
                <a:tc>
                  <a:txBody>
                    <a:bodyPr/>
                    <a:lstStyle/>
                    <a:p>
                      <a:pPr marL="0" lvl="0" algn="l" rtl="0">
                        <a:spcBef>
                          <a:spcPts val="0"/>
                        </a:spcBef>
                        <a:spcAft>
                          <a:spcPts val="0"/>
                        </a:spcAft>
                        <a:buNone/>
                      </a:pPr>
                      <a:endParaRPr lang="fr-FR">
                        <a:effectLst/>
                      </a:endParaRPr>
                    </a:p>
                    <a:p>
                      <a:pPr marL="0" lvl="0" algn="ctr" rtl="0">
                        <a:spcBef>
                          <a:spcPts val="0"/>
                        </a:spcBef>
                        <a:spcAft>
                          <a:spcPts val="0"/>
                        </a:spcAft>
                        <a:buNone/>
                      </a:pPr>
                      <a:r>
                        <a:rPr lang="fr-FR" sz="1600" kern="1200">
                          <a:effectLst/>
                        </a:rPr>
                        <a:t>M57 Développée </a:t>
                      </a:r>
                      <a:endParaRPr lang="fr-FR">
                        <a:effectLst/>
                      </a:endParaRPr>
                    </a:p>
                    <a:p>
                      <a:pPr marL="0" lvl="0" algn="ctr" rtl="0">
                        <a:spcBef>
                          <a:spcPts val="0"/>
                        </a:spcBef>
                        <a:spcAft>
                          <a:spcPts val="0"/>
                        </a:spcAft>
                        <a:buNone/>
                      </a:pPr>
                      <a:r>
                        <a:rPr lang="fr-FR" sz="1600" kern="1200">
                          <a:effectLst/>
                        </a:rPr>
                        <a:t>(Sans fonction)</a:t>
                      </a:r>
                      <a:endParaRPr lang="fr-FR">
                        <a:effectLst/>
                      </a:endParaRPr>
                    </a:p>
                  </a:txBody>
                  <a:tcPr marL="0" marR="0" marT="0" marB="0"/>
                </a:tc>
                <a:tc gridSpan="2">
                  <a:txBody>
                    <a:bodyPr/>
                    <a:lstStyle/>
                    <a:p>
                      <a:pPr marL="0" lvl="0" algn="ctr">
                        <a:spcBef>
                          <a:spcPts val="0"/>
                        </a:spcBef>
                        <a:spcAft>
                          <a:spcPts val="0"/>
                        </a:spcAft>
                        <a:buNone/>
                      </a:pPr>
                      <a:endParaRPr lang="fr-FR">
                        <a:effectLst/>
                      </a:endParaRPr>
                    </a:p>
                  </a:txBody>
                  <a:tcPr marL="0" marR="0" marT="0" marB="0"/>
                </a:tc>
                <a:tc hMerge="1">
                  <a:txBody>
                    <a:bodyPr/>
                    <a:lstStyle/>
                    <a:p>
                      <a:endParaRPr lang="fr-FR"/>
                    </a:p>
                  </a:txBody>
                  <a:tcPr/>
                </a:tc>
                <a:extLst>
                  <a:ext uri="{0D108BD9-81ED-4DB2-BD59-A6C34878D82A}">
                    <a16:rowId xmlns:a16="http://schemas.microsoft.com/office/drawing/2014/main" val="3141694440"/>
                  </a:ext>
                </a:extLst>
              </a:tr>
              <a:tr h="1728168">
                <a:tc>
                  <a:txBody>
                    <a:bodyPr/>
                    <a:lstStyle/>
                    <a:p>
                      <a:pPr marL="0" lvl="0" algn="ctr" rtl="0">
                        <a:spcBef>
                          <a:spcPts val="0"/>
                        </a:spcBef>
                        <a:spcAft>
                          <a:spcPts val="0"/>
                        </a:spcAft>
                        <a:buNone/>
                      </a:pPr>
                      <a:r>
                        <a:rPr lang="fr-FR" sz="1800" kern="1200">
                          <a:effectLst/>
                        </a:rPr>
                        <a:t>NOUVEAUTE</a:t>
                      </a:r>
                      <a:endParaRPr lang="fr-FR">
                        <a:effectLst/>
                      </a:endParaRPr>
                    </a:p>
                    <a:p>
                      <a:pPr marL="0" lvl="0" algn="ctr" rtl="0">
                        <a:spcBef>
                          <a:spcPts val="0"/>
                        </a:spcBef>
                        <a:spcAft>
                          <a:spcPts val="0"/>
                        </a:spcAft>
                        <a:buNone/>
                      </a:pPr>
                      <a:r>
                        <a:rPr lang="fr-FR" sz="1800" kern="1200">
                          <a:effectLst/>
                        </a:rPr>
                        <a:t>Au 01/01/2022</a:t>
                      </a:r>
                    </a:p>
                  </a:txBody>
                  <a:tcPr marL="0" marR="0" marT="0" marB="0" anchor="ctr"/>
                </a:tc>
                <a:tc>
                  <a:txBody>
                    <a:bodyPr/>
                    <a:lstStyle/>
                    <a:p>
                      <a:pPr marL="0" lvl="0" algn="ctr" rtl="0">
                        <a:spcBef>
                          <a:spcPts val="0"/>
                        </a:spcBef>
                        <a:spcAft>
                          <a:spcPts val="0"/>
                        </a:spcAft>
                        <a:buNone/>
                      </a:pPr>
                      <a:r>
                        <a:rPr lang="fr-FR" sz="1600" u="sng" kern="1200">
                          <a:effectLst/>
                        </a:rPr>
                        <a:t>Inférieur à 3500 </a:t>
                      </a:r>
                      <a:r>
                        <a:rPr lang="fr-FR" sz="1600" u="sng" kern="1200" err="1">
                          <a:effectLst/>
                        </a:rPr>
                        <a:t>Hab</a:t>
                      </a:r>
                      <a:endParaRPr lang="fr-FR">
                        <a:effectLst/>
                      </a:endParaRPr>
                    </a:p>
                    <a:p>
                      <a:pPr marL="0" lvl="0" algn="ctr" rtl="0">
                        <a:spcBef>
                          <a:spcPts val="0"/>
                        </a:spcBef>
                        <a:spcAft>
                          <a:spcPts val="0"/>
                        </a:spcAft>
                        <a:buNone/>
                      </a:pPr>
                      <a:r>
                        <a:rPr lang="fr-FR" sz="2000" kern="1200">
                          <a:effectLst/>
                        </a:rPr>
                        <a:t>M57 Abrégée</a:t>
                      </a:r>
                      <a:endParaRPr lang="fr-FR" sz="2000">
                        <a:effectLst/>
                      </a:endParaRPr>
                    </a:p>
                  </a:txBody>
                  <a:tcPr marL="0" marR="0" marT="0" marB="0" anchor="ctr"/>
                </a:tc>
                <a:tc>
                  <a:txBody>
                    <a:bodyPr/>
                    <a:lstStyle/>
                    <a:p>
                      <a:pPr marL="0" lvl="0" algn="ctr" rtl="0">
                        <a:spcBef>
                          <a:spcPts val="0"/>
                        </a:spcBef>
                        <a:spcAft>
                          <a:spcPts val="0"/>
                        </a:spcAft>
                        <a:buNone/>
                      </a:pPr>
                      <a:endParaRPr lang="fr-FR">
                        <a:effectLst/>
                      </a:endParaRPr>
                    </a:p>
                  </a:txBody>
                  <a:tcPr marL="0" marR="0" marT="0" marB="0" anchor="ctr"/>
                </a:tc>
                <a:tc gridSpan="2">
                  <a:txBody>
                    <a:bodyPr/>
                    <a:lstStyle/>
                    <a:p>
                      <a:pPr marL="0" lvl="0" algn="ctr" rtl="0">
                        <a:spcBef>
                          <a:spcPts val="0"/>
                        </a:spcBef>
                        <a:spcAft>
                          <a:spcPts val="0"/>
                        </a:spcAft>
                        <a:buNone/>
                      </a:pPr>
                      <a:r>
                        <a:rPr lang="fr-FR" sz="1600" kern="1200">
                          <a:effectLst/>
                        </a:rPr>
                        <a:t>Application du type de norme de la commune ou groupement de rattachement</a:t>
                      </a:r>
                      <a:endParaRPr lang="fr-FR">
                        <a:effectLst/>
                      </a:endParaRPr>
                    </a:p>
                  </a:txBody>
                  <a:tcPr marL="0" marR="0" marT="0" marB="0" anchor="ctr"/>
                </a:tc>
                <a:tc hMerge="1">
                  <a:txBody>
                    <a:bodyPr/>
                    <a:lstStyle/>
                    <a:p>
                      <a:endParaRPr lang="fr-FR"/>
                    </a:p>
                  </a:txBody>
                  <a:tcPr marL="0" marR="0" marT="0" marB="0" horzOverflow="overflow"/>
                </a:tc>
                <a:extLst>
                  <a:ext uri="{0D108BD9-81ED-4DB2-BD59-A6C34878D82A}">
                    <a16:rowId xmlns:a16="http://schemas.microsoft.com/office/drawing/2014/main" val="1562204925"/>
                  </a:ext>
                </a:extLst>
              </a:tr>
            </a:tbl>
          </a:graphicData>
        </a:graphic>
      </p:graphicFrame>
    </p:spTree>
    <p:extLst>
      <p:ext uri="{BB962C8B-B14F-4D97-AF65-F5344CB8AC3E}">
        <p14:creationId xmlns:p14="http://schemas.microsoft.com/office/powerpoint/2010/main" val="305952207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55863F0F-DF6A-48AD-8CC6-97EBE7B890BF}"/>
              </a:ext>
            </a:extLst>
          </p:cNvPr>
          <p:cNvPicPr>
            <a:picLocks noChangeAspect="1"/>
          </p:cNvPicPr>
          <p:nvPr/>
        </p:nvPicPr>
        <p:blipFill>
          <a:blip r:embed="rId2"/>
          <a:stretch>
            <a:fillRect/>
          </a:stretch>
        </p:blipFill>
        <p:spPr>
          <a:xfrm>
            <a:off x="10143695" y="1298294"/>
            <a:ext cx="2467318" cy="16229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Les facteurs de réussite et points de vigilance</a:t>
            </a:r>
          </a:p>
        </p:txBody>
      </p:sp>
      <p:sp>
        <p:nvSpPr>
          <p:cNvPr id="2" name="ZoneTexte 1">
            <a:extLst>
              <a:ext uri="{FF2B5EF4-FFF2-40B4-BE49-F238E27FC236}">
                <a16:creationId xmlns:a16="http://schemas.microsoft.com/office/drawing/2014/main" id="{6B3FCB6A-DC7B-4C91-8BED-1A63D0DBFAF2}"/>
              </a:ext>
            </a:extLst>
          </p:cNvPr>
          <p:cNvSpPr txBox="1"/>
          <p:nvPr/>
        </p:nvSpPr>
        <p:spPr>
          <a:xfrm>
            <a:off x="112997" y="1204140"/>
            <a:ext cx="9925839" cy="2726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9875">
              <a:lnSpc>
                <a:spcPct val="114999"/>
              </a:lnSpc>
              <a:spcAft>
                <a:spcPts val="200"/>
              </a:spcAft>
            </a:pPr>
            <a:r>
              <a:rPr lang="fr-FR" sz="1800"/>
              <a:t>Une </a:t>
            </a:r>
            <a:r>
              <a:rPr lang="fr-FR" sz="1800" b="1"/>
              <a:t>équipe projet</a:t>
            </a:r>
            <a:r>
              <a:rPr lang="fr-FR" sz="1800"/>
              <a:t> identifiée, impliquée et constitué:</a:t>
            </a:r>
            <a:endParaRPr lang="fr-FR"/>
          </a:p>
          <a:p>
            <a:pPr marL="269875">
              <a:lnSpc>
                <a:spcPct val="114999"/>
              </a:lnSpc>
              <a:spcAft>
                <a:spcPts val="200"/>
              </a:spcAft>
            </a:pPr>
            <a:r>
              <a:rPr lang="fr-FR" sz="1800"/>
              <a:t>       - Service des finances</a:t>
            </a:r>
          </a:p>
          <a:p>
            <a:pPr marL="269875">
              <a:lnSpc>
                <a:spcPct val="114999"/>
              </a:lnSpc>
              <a:spcAft>
                <a:spcPts val="200"/>
              </a:spcAft>
            </a:pPr>
            <a:r>
              <a:rPr lang="fr-FR" sz="1800"/>
              <a:t>       - Service des ressources humaines (pour le mandatement de la paie)</a:t>
            </a:r>
          </a:p>
          <a:p>
            <a:pPr marL="269875">
              <a:lnSpc>
                <a:spcPct val="114999"/>
              </a:lnSpc>
              <a:spcAft>
                <a:spcPts val="200"/>
              </a:spcAft>
            </a:pPr>
            <a:r>
              <a:rPr lang="fr-FR" sz="1800"/>
              <a:t>       - Tout autre service déversant de l'information dans le logiciel de gestion financière</a:t>
            </a:r>
          </a:p>
          <a:p>
            <a:pPr marL="269875">
              <a:lnSpc>
                <a:spcPct val="114999"/>
              </a:lnSpc>
              <a:spcAft>
                <a:spcPts val="200"/>
              </a:spcAft>
            </a:pPr>
            <a:r>
              <a:rPr lang="fr-FR" sz="1800"/>
              <a:t>       - Le Sictiam avec un mail dédié </a:t>
            </a:r>
            <a:r>
              <a:rPr lang="fr-FR" sz="1800" b="1">
                <a:hlinkClick r:id="rId3"/>
              </a:rPr>
              <a:t>M57@sictiam.fr</a:t>
            </a:r>
            <a:endParaRPr lang="en-US" sz="1800" b="1"/>
          </a:p>
          <a:p>
            <a:r>
              <a:rPr lang="fr-FR" sz="1800"/>
              <a:t>    Un </a:t>
            </a:r>
            <a:r>
              <a:rPr lang="fr-FR" sz="1800" b="1"/>
              <a:t>planning</a:t>
            </a:r>
            <a:r>
              <a:rPr lang="fr-FR" sz="1800"/>
              <a:t> établi à l'avance avec les temps fort et les acteurs identifiés. </a:t>
            </a:r>
          </a:p>
          <a:p>
            <a:pPr marL="269875">
              <a:lnSpc>
                <a:spcPct val="114999"/>
              </a:lnSpc>
              <a:spcAft>
                <a:spcPts val="200"/>
              </a:spcAft>
            </a:pPr>
            <a:endParaRPr lang="fr-FR" sz="1800" b="1"/>
          </a:p>
          <a:p>
            <a:pPr marL="269875">
              <a:lnSpc>
                <a:spcPct val="114999"/>
              </a:lnSpc>
              <a:spcAft>
                <a:spcPts val="200"/>
              </a:spcAft>
            </a:pPr>
            <a:endParaRPr lang="fr-FR" sz="1800"/>
          </a:p>
        </p:txBody>
      </p:sp>
      <p:sp>
        <p:nvSpPr>
          <p:cNvPr id="6" name="ZoneTexte 5">
            <a:extLst>
              <a:ext uri="{FF2B5EF4-FFF2-40B4-BE49-F238E27FC236}">
                <a16:creationId xmlns:a16="http://schemas.microsoft.com/office/drawing/2014/main" id="{8B66F99A-305F-4324-97D8-3C357519E670}"/>
              </a:ext>
            </a:extLst>
          </p:cNvPr>
          <p:cNvSpPr txBox="1"/>
          <p:nvPr/>
        </p:nvSpPr>
        <p:spPr>
          <a:xfrm>
            <a:off x="3785125" y="3499689"/>
            <a:ext cx="9125846" cy="37812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9875">
              <a:lnSpc>
                <a:spcPct val="114999"/>
              </a:lnSpc>
              <a:spcAft>
                <a:spcPts val="200"/>
              </a:spcAft>
            </a:pPr>
            <a:r>
              <a:rPr lang="fr-FR" sz="2000"/>
              <a:t>Une </a:t>
            </a:r>
            <a:r>
              <a:rPr lang="fr-FR" sz="2000" b="1"/>
              <a:t>charge de travail importante</a:t>
            </a:r>
            <a:r>
              <a:rPr lang="fr-FR" sz="2000"/>
              <a:t> à prévoir pour la fiabilisation de l'inventaire</a:t>
            </a:r>
          </a:p>
          <a:p>
            <a:pPr marL="269875">
              <a:lnSpc>
                <a:spcPct val="114999"/>
              </a:lnSpc>
              <a:spcAft>
                <a:spcPts val="200"/>
              </a:spcAft>
            </a:pPr>
            <a:endParaRPr lang="fr-FR" sz="2000"/>
          </a:p>
          <a:p>
            <a:pPr marL="269875">
              <a:lnSpc>
                <a:spcPct val="114999"/>
              </a:lnSpc>
              <a:spcAft>
                <a:spcPts val="200"/>
              </a:spcAft>
            </a:pPr>
            <a:r>
              <a:rPr lang="fr-FR" sz="2000"/>
              <a:t>Le changement de référentiel induit:</a:t>
            </a:r>
            <a:endParaRPr lang="fr-FR"/>
          </a:p>
          <a:p>
            <a:pPr marL="269875">
              <a:lnSpc>
                <a:spcPct val="114999"/>
              </a:lnSpc>
              <a:spcAft>
                <a:spcPts val="200"/>
              </a:spcAft>
            </a:pPr>
            <a:r>
              <a:rPr lang="fr-FR" sz="2000"/>
              <a:t>- Des déclinaisons de natures et un changement des fonctions</a:t>
            </a:r>
          </a:p>
          <a:p>
            <a:pPr marL="269875">
              <a:lnSpc>
                <a:spcPct val="114999"/>
              </a:lnSpc>
              <a:spcAft>
                <a:spcPts val="200"/>
              </a:spcAft>
            </a:pPr>
            <a:r>
              <a:rPr lang="fr-FR" sz="2000"/>
              <a:t>- Le changement des classes d'immobilisations</a:t>
            </a:r>
          </a:p>
          <a:p>
            <a:pPr marL="269875">
              <a:lnSpc>
                <a:spcPct val="114999"/>
              </a:lnSpc>
              <a:spcAft>
                <a:spcPts val="200"/>
              </a:spcAft>
            </a:pPr>
            <a:endParaRPr lang="fr-FR" sz="2000"/>
          </a:p>
          <a:p>
            <a:pPr marL="269875">
              <a:lnSpc>
                <a:spcPct val="114999"/>
              </a:lnSpc>
              <a:spcAft>
                <a:spcPts val="200"/>
              </a:spcAft>
            </a:pPr>
            <a:r>
              <a:rPr lang="fr-FR" sz="2000"/>
              <a:t>Ces changements impactent </a:t>
            </a:r>
            <a:r>
              <a:rPr lang="fr-FR" sz="2000" b="1"/>
              <a:t>TOUS les domaines</a:t>
            </a:r>
            <a:r>
              <a:rPr lang="fr-FR" sz="2000"/>
              <a:t> et </a:t>
            </a:r>
            <a:r>
              <a:rPr lang="fr-FR" sz="2000" b="1"/>
              <a:t>TOUS les logiciels</a:t>
            </a:r>
            <a:r>
              <a:rPr lang="fr-FR" sz="2000"/>
              <a:t> en lien avec la gestion financière : RH , Dette, Facturation, Enfance, Patrimoine</a:t>
            </a:r>
          </a:p>
          <a:p>
            <a:pPr marL="269875">
              <a:lnSpc>
                <a:spcPct val="114999"/>
              </a:lnSpc>
              <a:spcAft>
                <a:spcPts val="200"/>
              </a:spcAft>
            </a:pPr>
            <a:endParaRPr lang="fr-FR" sz="2000"/>
          </a:p>
        </p:txBody>
      </p:sp>
      <p:pic>
        <p:nvPicPr>
          <p:cNvPr id="10" name="Image 10" descr="Une image contenant texte, clipart&#10;&#10;Description générée automatiquement">
            <a:extLst>
              <a:ext uri="{FF2B5EF4-FFF2-40B4-BE49-F238E27FC236}">
                <a16:creationId xmlns:a16="http://schemas.microsoft.com/office/drawing/2014/main" id="{D12C06BA-BB61-4408-B171-63BED7594BAF}"/>
              </a:ext>
            </a:extLst>
          </p:cNvPr>
          <p:cNvPicPr>
            <a:picLocks noChangeAspect="1"/>
          </p:cNvPicPr>
          <p:nvPr/>
        </p:nvPicPr>
        <p:blipFill>
          <a:blip r:embed="rId4"/>
          <a:stretch>
            <a:fillRect/>
          </a:stretch>
        </p:blipFill>
        <p:spPr>
          <a:xfrm>
            <a:off x="-2704" y="3503773"/>
            <a:ext cx="3303380" cy="3320123"/>
          </a:xfrm>
          <a:prstGeom prst="rect">
            <a:avLst/>
          </a:prstGeom>
          <a:ln>
            <a:noFill/>
          </a:ln>
          <a:effectLst>
            <a:softEdge rad="112500"/>
          </a:effectLst>
        </p:spPr>
      </p:pic>
      <p:pic>
        <p:nvPicPr>
          <p:cNvPr id="12" name="Image 12">
            <a:extLst>
              <a:ext uri="{FF2B5EF4-FFF2-40B4-BE49-F238E27FC236}">
                <a16:creationId xmlns:a16="http://schemas.microsoft.com/office/drawing/2014/main" id="{F303A718-E9A7-496E-8D35-601316500948}"/>
              </a:ext>
            </a:extLst>
          </p:cNvPr>
          <p:cNvPicPr>
            <a:picLocks noChangeAspect="1"/>
          </p:cNvPicPr>
          <p:nvPr/>
        </p:nvPicPr>
        <p:blipFill>
          <a:blip r:embed="rId5"/>
          <a:stretch>
            <a:fillRect/>
          </a:stretch>
        </p:blipFill>
        <p:spPr>
          <a:xfrm>
            <a:off x="10754627" y="2256697"/>
            <a:ext cx="624677" cy="616415"/>
          </a:xfrm>
          <a:prstGeom prst="rect">
            <a:avLst/>
          </a:prstGeom>
        </p:spPr>
      </p:pic>
      <p:pic>
        <p:nvPicPr>
          <p:cNvPr id="13" name="Image 13" descr="Une image contenant flèche&#10;&#10;Description générée automatiquement">
            <a:extLst>
              <a:ext uri="{FF2B5EF4-FFF2-40B4-BE49-F238E27FC236}">
                <a16:creationId xmlns:a16="http://schemas.microsoft.com/office/drawing/2014/main" id="{965384F5-E89C-4D2A-947E-C9D6B06F1897}"/>
              </a:ext>
            </a:extLst>
          </p:cNvPr>
          <p:cNvPicPr>
            <a:picLocks noChangeAspect="1"/>
          </p:cNvPicPr>
          <p:nvPr/>
        </p:nvPicPr>
        <p:blipFill>
          <a:blip r:embed="rId6"/>
          <a:stretch>
            <a:fillRect/>
          </a:stretch>
        </p:blipFill>
        <p:spPr>
          <a:xfrm>
            <a:off x="3560395" y="3549781"/>
            <a:ext cx="599167" cy="590894"/>
          </a:xfrm>
          <a:prstGeom prst="rect">
            <a:avLst/>
          </a:prstGeom>
        </p:spPr>
      </p:pic>
      <p:pic>
        <p:nvPicPr>
          <p:cNvPr id="14" name="Image 13" descr="Une image contenant flèche&#10;&#10;Description générée automatiquement">
            <a:extLst>
              <a:ext uri="{FF2B5EF4-FFF2-40B4-BE49-F238E27FC236}">
                <a16:creationId xmlns:a16="http://schemas.microsoft.com/office/drawing/2014/main" id="{63CB79A7-ED13-421F-B42A-51AA7F36C493}"/>
              </a:ext>
            </a:extLst>
          </p:cNvPr>
          <p:cNvPicPr>
            <a:picLocks noChangeAspect="1"/>
          </p:cNvPicPr>
          <p:nvPr/>
        </p:nvPicPr>
        <p:blipFill>
          <a:blip r:embed="rId6"/>
          <a:stretch>
            <a:fillRect/>
          </a:stretch>
        </p:blipFill>
        <p:spPr>
          <a:xfrm>
            <a:off x="3561843" y="4672723"/>
            <a:ext cx="599167" cy="590894"/>
          </a:xfrm>
          <a:prstGeom prst="rect">
            <a:avLst/>
          </a:prstGeom>
        </p:spPr>
      </p:pic>
      <p:pic>
        <p:nvPicPr>
          <p:cNvPr id="15" name="Image 13" descr="Une image contenant flèche&#10;&#10;Description générée automatiquement">
            <a:extLst>
              <a:ext uri="{FF2B5EF4-FFF2-40B4-BE49-F238E27FC236}">
                <a16:creationId xmlns:a16="http://schemas.microsoft.com/office/drawing/2014/main" id="{35C53D47-46D9-4101-8B6F-B4253BBFB37C}"/>
              </a:ext>
            </a:extLst>
          </p:cNvPr>
          <p:cNvPicPr>
            <a:picLocks noChangeAspect="1"/>
          </p:cNvPicPr>
          <p:nvPr/>
        </p:nvPicPr>
        <p:blipFill>
          <a:blip r:embed="rId6"/>
          <a:stretch>
            <a:fillRect/>
          </a:stretch>
        </p:blipFill>
        <p:spPr>
          <a:xfrm>
            <a:off x="3561899" y="6135952"/>
            <a:ext cx="599167" cy="590894"/>
          </a:xfrm>
          <a:prstGeom prst="rect">
            <a:avLst/>
          </a:prstGeom>
        </p:spPr>
      </p:pic>
    </p:spTree>
    <p:extLst>
      <p:ext uri="{BB962C8B-B14F-4D97-AF65-F5344CB8AC3E}">
        <p14:creationId xmlns:p14="http://schemas.microsoft.com/office/powerpoint/2010/main" val="308797789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Les immobilisations – M57 Abrégée</a:t>
            </a:r>
          </a:p>
        </p:txBody>
      </p:sp>
      <p:sp>
        <p:nvSpPr>
          <p:cNvPr id="2" name="ZoneTexte 1">
            <a:extLst>
              <a:ext uri="{FF2B5EF4-FFF2-40B4-BE49-F238E27FC236}">
                <a16:creationId xmlns:a16="http://schemas.microsoft.com/office/drawing/2014/main" id="{CDF89874-F226-4BB1-81F2-3B457BA51EDE}"/>
              </a:ext>
            </a:extLst>
          </p:cNvPr>
          <p:cNvSpPr txBox="1"/>
          <p:nvPr/>
        </p:nvSpPr>
        <p:spPr>
          <a:xfrm>
            <a:off x="614343" y="1074608"/>
            <a:ext cx="12298752"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latin typeface="Calibri"/>
              </a:rPr>
              <a:t>La conformité avec le comptable est nécessaire</a:t>
            </a:r>
            <a:endParaRPr lang="fr-FR" sz="3200" b="1" dirty="0"/>
          </a:p>
          <a:p>
            <a:endParaRPr lang="fr-FR" sz="2800">
              <a:latin typeface="Calibri"/>
            </a:endParaRPr>
          </a:p>
          <a:p>
            <a:r>
              <a:rPr lang="fr-FR" sz="2800" dirty="0">
                <a:latin typeface="Calibri"/>
              </a:rPr>
              <a:t>Les étapes : </a:t>
            </a:r>
          </a:p>
          <a:p>
            <a:endParaRPr lang="fr-FR" sz="2800">
              <a:latin typeface="Calibri"/>
            </a:endParaRPr>
          </a:p>
          <a:p>
            <a:r>
              <a:rPr lang="fr-FR" sz="2800" dirty="0">
                <a:latin typeface="Calibri"/>
              </a:rPr>
              <a:t>      1) Fiabilisation de l'état d'inventaire </a:t>
            </a:r>
            <a:r>
              <a:rPr lang="fr-FR" sz="2800" b="1" dirty="0">
                <a:latin typeface="Calibri"/>
              </a:rPr>
              <a:t>dès maintenant</a:t>
            </a:r>
          </a:p>
          <a:p>
            <a:r>
              <a:rPr lang="fr-FR" sz="2400" i="1" dirty="0">
                <a:latin typeface="Calibri"/>
                <a:cs typeface="Calibri"/>
              </a:rPr>
              <a:t>Dans le cadre d'un inventaire vide sur e.gf il est possible de nous demander une prestation d'import d'un fichier trésorerie à </a:t>
            </a:r>
            <a:r>
              <a:rPr lang="fr-FR" sz="2400" i="1" dirty="0">
                <a:latin typeface="Calibri"/>
                <a:cs typeface="Calibri"/>
                <a:hlinkClick r:id="rId2"/>
              </a:rPr>
              <a:t>M57@sictiam.fr</a:t>
            </a:r>
            <a:r>
              <a:rPr lang="fr-FR" sz="2400" i="1" dirty="0">
                <a:latin typeface="Calibri"/>
                <a:cs typeface="Calibri"/>
              </a:rPr>
              <a:t> pour vous faciliter la reprise</a:t>
            </a:r>
            <a:endParaRPr lang="en-US" sz="2400" dirty="0"/>
          </a:p>
          <a:p>
            <a:endParaRPr lang="fr-FR" sz="2800" dirty="0"/>
          </a:p>
          <a:p>
            <a:endParaRPr lang="fr-FR" sz="2800" dirty="0">
              <a:latin typeface="Calibri"/>
            </a:endParaRPr>
          </a:p>
          <a:p>
            <a:r>
              <a:rPr lang="fr-FR" sz="2800" dirty="0">
                <a:latin typeface="Calibri"/>
              </a:rPr>
              <a:t>      2) A </a:t>
            </a:r>
            <a:r>
              <a:rPr lang="fr-FR" sz="2800" dirty="0">
                <a:latin typeface="Calibri"/>
                <a:cs typeface="Calibri"/>
              </a:rPr>
              <a:t>compter de l'envoi du flux indigo inventaire de la dernière année en M14, t</a:t>
            </a:r>
            <a:r>
              <a:rPr lang="fr-FR" sz="2800" dirty="0">
                <a:latin typeface="Calibri"/>
              </a:rPr>
              <a:t>ransposition de l'état d'inventaire en M57</a:t>
            </a:r>
          </a:p>
          <a:p>
            <a:r>
              <a:rPr lang="fr-FR" sz="2400" i="1" dirty="0">
                <a:latin typeface="Calibri"/>
              </a:rPr>
              <a:t>soit Mars ou juin 2022 pour les bascules au 01/01/2022</a:t>
            </a:r>
            <a:endParaRPr lang="fr-FR" sz="2400" i="1" dirty="0"/>
          </a:p>
          <a:p>
            <a:endParaRPr lang="fr-FR" sz="2800">
              <a:latin typeface="Calibri"/>
            </a:endParaRPr>
          </a:p>
        </p:txBody>
      </p:sp>
    </p:spTree>
    <p:extLst>
      <p:ext uri="{BB962C8B-B14F-4D97-AF65-F5344CB8AC3E}">
        <p14:creationId xmlns:p14="http://schemas.microsoft.com/office/powerpoint/2010/main" val="238351888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Les immobilisations – M57 Développée</a:t>
            </a:r>
          </a:p>
        </p:txBody>
      </p:sp>
      <p:sp>
        <p:nvSpPr>
          <p:cNvPr id="2" name="ZoneTexte 1">
            <a:extLst>
              <a:ext uri="{FF2B5EF4-FFF2-40B4-BE49-F238E27FC236}">
                <a16:creationId xmlns:a16="http://schemas.microsoft.com/office/drawing/2014/main" id="{CDF89874-F226-4BB1-81F2-3B457BA51EDE}"/>
              </a:ext>
            </a:extLst>
          </p:cNvPr>
          <p:cNvSpPr txBox="1"/>
          <p:nvPr/>
        </p:nvSpPr>
        <p:spPr>
          <a:xfrm>
            <a:off x="614343" y="1074608"/>
            <a:ext cx="12298752"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latin typeface="Calibri"/>
              </a:rPr>
              <a:t>Le prorata </a:t>
            </a:r>
            <a:r>
              <a:rPr lang="fr-FR" sz="2800" err="1">
                <a:latin typeface="Calibri"/>
              </a:rPr>
              <a:t>temporis</a:t>
            </a:r>
            <a:r>
              <a:rPr lang="fr-FR" sz="2800">
                <a:latin typeface="Calibri"/>
              </a:rPr>
              <a:t> devient la règle par défaut en </a:t>
            </a:r>
            <a:r>
              <a:rPr lang="fr-FR" sz="2800" b="1">
                <a:latin typeface="Calibri"/>
              </a:rPr>
              <a:t>M57 développée</a:t>
            </a:r>
            <a:r>
              <a:rPr lang="fr-FR" sz="2800">
                <a:latin typeface="Calibri"/>
              </a:rPr>
              <a:t> pour </a:t>
            </a:r>
            <a:r>
              <a:rPr lang="fr-FR" sz="2800" b="1">
                <a:latin typeface="Calibri"/>
              </a:rPr>
              <a:t>les nouvelles immobilisations</a:t>
            </a:r>
            <a:endParaRPr lang="fr-FR" sz="2800">
              <a:latin typeface="Calibri"/>
            </a:endParaRPr>
          </a:p>
          <a:p>
            <a:endParaRPr lang="fr-FR" sz="2800">
              <a:latin typeface="Calibri"/>
            </a:endParaRPr>
          </a:p>
          <a:p>
            <a:r>
              <a:rPr lang="fr-FR" sz="2800">
                <a:latin typeface="Calibri"/>
              </a:rPr>
              <a:t>La conformité avec le comptable est nécessaire. </a:t>
            </a:r>
          </a:p>
          <a:p>
            <a:endParaRPr lang="fr-FR" sz="2800">
              <a:latin typeface="Calibri"/>
            </a:endParaRPr>
          </a:p>
          <a:p>
            <a:r>
              <a:rPr lang="fr-FR" sz="2800">
                <a:latin typeface="Calibri"/>
              </a:rPr>
              <a:t>Les étapes : </a:t>
            </a:r>
          </a:p>
          <a:p>
            <a:r>
              <a:rPr lang="fr-FR" sz="2800">
                <a:latin typeface="Calibri"/>
              </a:rPr>
              <a:t>      1) Fiabilisation de l'état d'inventaire </a:t>
            </a:r>
            <a:r>
              <a:rPr lang="fr-FR" sz="2800" b="1">
                <a:latin typeface="Calibri"/>
              </a:rPr>
              <a:t>dès maintenant</a:t>
            </a:r>
          </a:p>
          <a:p>
            <a:r>
              <a:rPr lang="fr-FR" sz="2400" i="1">
                <a:latin typeface="Calibri"/>
              </a:rPr>
              <a:t>Dans le cadre d'un inventaire vide sur e.gf il est possible de nous demander une prestation d'import d'un fichier trésorerie à </a:t>
            </a:r>
            <a:r>
              <a:rPr lang="fr-FR" sz="2400" i="1">
                <a:latin typeface="Calibri"/>
                <a:hlinkClick r:id="rId2"/>
              </a:rPr>
              <a:t>M57@sictiam.fr</a:t>
            </a:r>
            <a:r>
              <a:rPr lang="fr-FR" sz="2400" i="1">
                <a:latin typeface="Calibri"/>
              </a:rPr>
              <a:t> pour vous faciliter la reprise</a:t>
            </a:r>
          </a:p>
          <a:p>
            <a:endParaRPr lang="fr-FR" sz="2800">
              <a:latin typeface="Calibri"/>
            </a:endParaRPr>
          </a:p>
          <a:p>
            <a:r>
              <a:rPr lang="fr-FR" sz="2800">
                <a:latin typeface="Calibri"/>
              </a:rPr>
              <a:t>      2) A </a:t>
            </a:r>
            <a:r>
              <a:rPr lang="fr-FR" sz="2800">
                <a:latin typeface="Calibri"/>
                <a:cs typeface="Calibri"/>
              </a:rPr>
              <a:t>compter de l'envoi du flux indigo inventaire de la dernière année en M14, t</a:t>
            </a:r>
            <a:r>
              <a:rPr lang="fr-FR" sz="2800">
                <a:latin typeface="Calibri"/>
              </a:rPr>
              <a:t>ransposition de l'état d'inventaire en M57</a:t>
            </a:r>
          </a:p>
          <a:p>
            <a:r>
              <a:rPr lang="fr-FR" sz="2400" i="1">
                <a:latin typeface="Calibri"/>
              </a:rPr>
              <a:t>soit Mars ou juin 2022 pour les bascules au 01/01/2022</a:t>
            </a:r>
            <a:endParaRPr lang="fr-FR" sz="2400" i="1"/>
          </a:p>
          <a:p>
            <a:endParaRPr lang="fr-FR" sz="2800">
              <a:latin typeface="Calibri"/>
            </a:endParaRPr>
          </a:p>
        </p:txBody>
      </p:sp>
    </p:spTree>
    <p:extLst>
      <p:ext uri="{BB962C8B-B14F-4D97-AF65-F5344CB8AC3E}">
        <p14:creationId xmlns:p14="http://schemas.microsoft.com/office/powerpoint/2010/main" val="418556788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Sondages</a:t>
            </a:r>
          </a:p>
        </p:txBody>
      </p:sp>
      <p:pic>
        <p:nvPicPr>
          <p:cNvPr id="3" name="Image 4" descr="Une image contenant texte&#10;&#10;Description générée automatiquement">
            <a:extLst>
              <a:ext uri="{FF2B5EF4-FFF2-40B4-BE49-F238E27FC236}">
                <a16:creationId xmlns:a16="http://schemas.microsoft.com/office/drawing/2014/main" id="{FF8AA302-5E2A-4033-B0AE-FE57AF9FD6BD}"/>
              </a:ext>
            </a:extLst>
          </p:cNvPr>
          <p:cNvPicPr>
            <a:picLocks noChangeAspect="1"/>
          </p:cNvPicPr>
          <p:nvPr/>
        </p:nvPicPr>
        <p:blipFill>
          <a:blip r:embed="rId2"/>
          <a:stretch>
            <a:fillRect/>
          </a:stretch>
        </p:blipFill>
        <p:spPr>
          <a:xfrm>
            <a:off x="9047999" y="173755"/>
            <a:ext cx="4468403" cy="4470149"/>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397259B4-7614-457F-A267-8FF1D6B7C55C}"/>
              </a:ext>
            </a:extLst>
          </p:cNvPr>
          <p:cNvSpPr txBox="1"/>
          <p:nvPr/>
        </p:nvSpPr>
        <p:spPr>
          <a:xfrm>
            <a:off x="1039233" y="1638718"/>
            <a:ext cx="811761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a:cs typeface="Calibri"/>
              </a:rPr>
              <a:t>- Avez-vous besoin d'un transfert de compétence sur la régularisation des fiches immobilisations</a:t>
            </a:r>
            <a:endParaRPr lang="en-US" sz="2800"/>
          </a:p>
        </p:txBody>
      </p:sp>
      <p:pic>
        <p:nvPicPr>
          <p:cNvPr id="8" name="Image 8">
            <a:extLst>
              <a:ext uri="{FF2B5EF4-FFF2-40B4-BE49-F238E27FC236}">
                <a16:creationId xmlns:a16="http://schemas.microsoft.com/office/drawing/2014/main" id="{8DBA2B17-71C7-4510-98C4-8BDD36341950}"/>
              </a:ext>
            </a:extLst>
          </p:cNvPr>
          <p:cNvPicPr>
            <a:picLocks noChangeAspect="1"/>
          </p:cNvPicPr>
          <p:nvPr/>
        </p:nvPicPr>
        <p:blipFill>
          <a:blip r:embed="rId3"/>
          <a:stretch>
            <a:fillRect/>
          </a:stretch>
        </p:blipFill>
        <p:spPr>
          <a:xfrm>
            <a:off x="3162023" y="2681138"/>
            <a:ext cx="2399362" cy="1247775"/>
          </a:xfrm>
          <a:prstGeom prst="rect">
            <a:avLst/>
          </a:prstGeom>
          <a:ln>
            <a:noFill/>
          </a:ln>
          <a:effectLst>
            <a:softEdge rad="112500"/>
          </a:effectLst>
        </p:spPr>
      </p:pic>
      <p:sp>
        <p:nvSpPr>
          <p:cNvPr id="2" name="ZoneTexte 1">
            <a:extLst>
              <a:ext uri="{FF2B5EF4-FFF2-40B4-BE49-F238E27FC236}">
                <a16:creationId xmlns:a16="http://schemas.microsoft.com/office/drawing/2014/main" id="{B6F1E404-E3AD-4F67-BF5D-1ADF35D993CB}"/>
              </a:ext>
            </a:extLst>
          </p:cNvPr>
          <p:cNvSpPr txBox="1"/>
          <p:nvPr/>
        </p:nvSpPr>
        <p:spPr>
          <a:xfrm>
            <a:off x="1039233" y="5462467"/>
            <a:ext cx="8647453" cy="83099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 </a:t>
            </a:r>
            <a:r>
              <a:rPr lang="en-US" sz="2400"/>
              <a:t>Lien pour </a:t>
            </a:r>
            <a:r>
              <a:rPr lang="en-US" sz="2400" err="1"/>
              <a:t>s’incrire</a:t>
            </a:r>
            <a:r>
              <a:rPr lang="en-US" sz="2400"/>
              <a:t> à </a:t>
            </a:r>
            <a:r>
              <a:rPr lang="en-US" sz="2400" err="1"/>
              <a:t>nos</a:t>
            </a:r>
            <a:r>
              <a:rPr lang="en-US" sz="2400"/>
              <a:t> formations </a:t>
            </a:r>
            <a:r>
              <a:rPr lang="en-US" sz="2400" err="1"/>
              <a:t>mutualisées</a:t>
            </a:r>
            <a:r>
              <a:rPr lang="en-US" sz="2400"/>
              <a:t>:</a:t>
            </a:r>
          </a:p>
          <a:p>
            <a:r>
              <a:rPr lang="en-US" sz="2400"/>
              <a:t> </a:t>
            </a:r>
            <a:r>
              <a:rPr lang="en-US" sz="2400">
                <a:hlinkClick r:id="rId4"/>
              </a:rPr>
              <a:t>https://www.sictiam.fr/calendrier-de-formation/</a:t>
            </a:r>
            <a:endParaRPr lang="en-US" sz="2400"/>
          </a:p>
        </p:txBody>
      </p:sp>
    </p:spTree>
    <p:extLst>
      <p:ext uri="{BB962C8B-B14F-4D97-AF65-F5344CB8AC3E}">
        <p14:creationId xmlns:p14="http://schemas.microsoft.com/office/powerpoint/2010/main" val="25697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Notre démarche</a:t>
            </a:r>
          </a:p>
        </p:txBody>
      </p:sp>
      <p:pic>
        <p:nvPicPr>
          <p:cNvPr id="2" name="Image 2" descr="Une image contenant table&#10;&#10;Description générée automatiquement">
            <a:extLst>
              <a:ext uri="{FF2B5EF4-FFF2-40B4-BE49-F238E27FC236}">
                <a16:creationId xmlns:a16="http://schemas.microsoft.com/office/drawing/2014/main" id="{A34F18B9-4706-49D2-8436-1AE51E0A1B4E}"/>
              </a:ext>
            </a:extLst>
          </p:cNvPr>
          <p:cNvPicPr>
            <a:picLocks noChangeAspect="1"/>
          </p:cNvPicPr>
          <p:nvPr/>
        </p:nvPicPr>
        <p:blipFill>
          <a:blip r:embed="rId2"/>
          <a:stretch>
            <a:fillRect/>
          </a:stretch>
        </p:blipFill>
        <p:spPr>
          <a:xfrm>
            <a:off x="439734" y="968818"/>
            <a:ext cx="12658059" cy="5671783"/>
          </a:xfrm>
          <a:prstGeom prst="rect">
            <a:avLst/>
          </a:prstGeom>
        </p:spPr>
      </p:pic>
    </p:spTree>
    <p:extLst>
      <p:ext uri="{BB962C8B-B14F-4D97-AF65-F5344CB8AC3E}">
        <p14:creationId xmlns:p14="http://schemas.microsoft.com/office/powerpoint/2010/main" val="374220369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954107"/>
          </a:xfrm>
          <a:prstGeom prst="rect">
            <a:avLst/>
          </a:prstGeom>
        </p:spPr>
        <p:txBody>
          <a:bodyPr wrap="square" lIns="91440" tIns="45720" rIns="91440" bIns="45720" anchor="t">
            <a:spAutoFit/>
          </a:bodyPr>
          <a:lstStyle/>
          <a:p>
            <a:r>
              <a:rPr lang="fr-FR" sz="2800" b="1">
                <a:solidFill>
                  <a:srgbClr val="2C55A2"/>
                </a:solidFill>
                <a:latin typeface="Montserrat"/>
              </a:rPr>
              <a:t>Chronologie d'un projet de passage en M57 au 01/01/N avec un vote du budget en Mars N</a:t>
            </a:r>
          </a:p>
        </p:txBody>
      </p:sp>
      <p:pic>
        <p:nvPicPr>
          <p:cNvPr id="3" name="Image 4">
            <a:extLst>
              <a:ext uri="{FF2B5EF4-FFF2-40B4-BE49-F238E27FC236}">
                <a16:creationId xmlns:a16="http://schemas.microsoft.com/office/drawing/2014/main" id="{54168B66-76B4-4391-8E5E-34A88AF76673}"/>
              </a:ext>
            </a:extLst>
          </p:cNvPr>
          <p:cNvPicPr>
            <a:picLocks noChangeAspect="1"/>
          </p:cNvPicPr>
          <p:nvPr/>
        </p:nvPicPr>
        <p:blipFill>
          <a:blip r:embed="rId2"/>
          <a:stretch>
            <a:fillRect/>
          </a:stretch>
        </p:blipFill>
        <p:spPr>
          <a:xfrm>
            <a:off x="116350" y="1579132"/>
            <a:ext cx="13218832" cy="4404586"/>
          </a:xfrm>
          <a:prstGeom prst="rect">
            <a:avLst/>
          </a:prstGeom>
        </p:spPr>
      </p:pic>
      <p:sp>
        <p:nvSpPr>
          <p:cNvPr id="2" name="Rectangle : coins arrondis 1">
            <a:extLst>
              <a:ext uri="{FF2B5EF4-FFF2-40B4-BE49-F238E27FC236}">
                <a16:creationId xmlns:a16="http://schemas.microsoft.com/office/drawing/2014/main" id="{DF343511-24EF-4A8A-A214-1DE243973CD3}"/>
              </a:ext>
            </a:extLst>
          </p:cNvPr>
          <p:cNvSpPr/>
          <p:nvPr/>
        </p:nvSpPr>
        <p:spPr>
          <a:xfrm>
            <a:off x="10588182" y="2999937"/>
            <a:ext cx="2757781" cy="3937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b="1">
                <a:cs typeface="Arial"/>
              </a:rPr>
              <a:t>Date </a:t>
            </a:r>
            <a:r>
              <a:rPr lang="fr-FR" sz="1600" b="1" err="1">
                <a:cs typeface="Arial"/>
              </a:rPr>
              <a:t>butoire</a:t>
            </a:r>
            <a:r>
              <a:rPr lang="fr-FR" sz="1600" b="1">
                <a:cs typeface="Arial"/>
              </a:rPr>
              <a:t> 15 décembre</a:t>
            </a:r>
          </a:p>
        </p:txBody>
      </p:sp>
      <p:sp>
        <p:nvSpPr>
          <p:cNvPr id="5" name="Rectangle : coins arrondis 4">
            <a:extLst>
              <a:ext uri="{FF2B5EF4-FFF2-40B4-BE49-F238E27FC236}">
                <a16:creationId xmlns:a16="http://schemas.microsoft.com/office/drawing/2014/main" id="{ABBF9FF1-D009-42A0-914E-9DD8996E1B0C}"/>
              </a:ext>
            </a:extLst>
          </p:cNvPr>
          <p:cNvSpPr/>
          <p:nvPr/>
        </p:nvSpPr>
        <p:spPr>
          <a:xfrm>
            <a:off x="10592241" y="4007544"/>
            <a:ext cx="2746191" cy="393778"/>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fr-FR" sz="1600" b="1">
                <a:cs typeface="Arial"/>
              </a:rPr>
              <a:t>Date butoire 10 Janvier</a:t>
            </a:r>
          </a:p>
        </p:txBody>
      </p:sp>
    </p:spTree>
    <p:extLst>
      <p:ext uri="{BB962C8B-B14F-4D97-AF65-F5344CB8AC3E}">
        <p14:creationId xmlns:p14="http://schemas.microsoft.com/office/powerpoint/2010/main" val="128509664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Le projet – Le périmètre dans le cadre d'un accompagnement</a:t>
            </a:r>
          </a:p>
        </p:txBody>
      </p:sp>
      <p:graphicFrame>
        <p:nvGraphicFramePr>
          <p:cNvPr id="2" name="Tableau 2">
            <a:extLst>
              <a:ext uri="{FF2B5EF4-FFF2-40B4-BE49-F238E27FC236}">
                <a16:creationId xmlns:a16="http://schemas.microsoft.com/office/drawing/2014/main" id="{66AFD1F0-9970-4554-AF89-38E5108C8927}"/>
              </a:ext>
            </a:extLst>
          </p:cNvPr>
          <p:cNvGraphicFramePr>
            <a:graphicFrameLocks noGrp="1"/>
          </p:cNvGraphicFramePr>
          <p:nvPr>
            <p:extLst>
              <p:ext uri="{D42A27DB-BD31-4B8C-83A1-F6EECF244321}">
                <p14:modId xmlns:p14="http://schemas.microsoft.com/office/powerpoint/2010/main" val="1291282601"/>
              </p:ext>
            </p:extLst>
          </p:nvPr>
        </p:nvGraphicFramePr>
        <p:xfrm>
          <a:off x="68030" y="1046378"/>
          <a:ext cx="13270664" cy="5488500"/>
        </p:xfrm>
        <a:graphic>
          <a:graphicData uri="http://schemas.openxmlformats.org/drawingml/2006/table">
            <a:tbl>
              <a:tblPr firstRow="1" bandRow="1">
                <a:tableStyleId>{69012ECD-51FC-41F1-AA8D-1B2483CD663E}</a:tableStyleId>
              </a:tblPr>
              <a:tblGrid>
                <a:gridCol w="3303634">
                  <a:extLst>
                    <a:ext uri="{9D8B030D-6E8A-4147-A177-3AD203B41FA5}">
                      <a16:colId xmlns:a16="http://schemas.microsoft.com/office/drawing/2014/main" val="3683926894"/>
                    </a:ext>
                  </a:extLst>
                </a:gridCol>
                <a:gridCol w="4991362">
                  <a:extLst>
                    <a:ext uri="{9D8B030D-6E8A-4147-A177-3AD203B41FA5}">
                      <a16:colId xmlns:a16="http://schemas.microsoft.com/office/drawing/2014/main" val="4237408816"/>
                    </a:ext>
                  </a:extLst>
                </a:gridCol>
                <a:gridCol w="4975668">
                  <a:extLst>
                    <a:ext uri="{9D8B030D-6E8A-4147-A177-3AD203B41FA5}">
                      <a16:colId xmlns:a16="http://schemas.microsoft.com/office/drawing/2014/main" val="3053541495"/>
                    </a:ext>
                  </a:extLst>
                </a:gridCol>
              </a:tblGrid>
              <a:tr h="359901">
                <a:tc>
                  <a:txBody>
                    <a:bodyPr/>
                    <a:lstStyle/>
                    <a:p>
                      <a:pPr algn="ctr"/>
                      <a:r>
                        <a:rPr lang="fr-FR" sz="1600"/>
                        <a:t>Thèmes</a:t>
                      </a:r>
                    </a:p>
                  </a:txBody>
                  <a:tcPr>
                    <a:lnB w="28575">
                      <a:solidFill>
                        <a:schemeClr val="accent1"/>
                      </a:solidFill>
                    </a:lnB>
                  </a:tcPr>
                </a:tc>
                <a:tc>
                  <a:txBody>
                    <a:bodyPr/>
                    <a:lstStyle/>
                    <a:p>
                      <a:pPr algn="ctr"/>
                      <a:r>
                        <a:rPr lang="fr-FR" sz="1600"/>
                        <a:t>Actions du </a:t>
                      </a:r>
                      <a:r>
                        <a:rPr lang="fr-FR" sz="1600" err="1"/>
                        <a:t>Sictiam</a:t>
                      </a:r>
                    </a:p>
                  </a:txBody>
                  <a:tcPr>
                    <a:lnB w="28575">
                      <a:solidFill>
                        <a:schemeClr val="accent1"/>
                      </a:solidFill>
                    </a:lnB>
                  </a:tcPr>
                </a:tc>
                <a:tc>
                  <a:txBody>
                    <a:bodyPr/>
                    <a:lstStyle/>
                    <a:p>
                      <a:pPr algn="ctr"/>
                      <a:r>
                        <a:rPr lang="fr-FR" sz="1600"/>
                        <a:t>Actions de la collectivité</a:t>
                      </a:r>
                    </a:p>
                  </a:txBody>
                  <a:tcPr>
                    <a:lnB w="28575">
                      <a:solidFill>
                        <a:schemeClr val="accent1"/>
                      </a:solidFill>
                    </a:lnB>
                  </a:tcPr>
                </a:tc>
                <a:extLst>
                  <a:ext uri="{0D108BD9-81ED-4DB2-BD59-A6C34878D82A}">
                    <a16:rowId xmlns:a16="http://schemas.microsoft.com/office/drawing/2014/main" val="1421082711"/>
                  </a:ext>
                </a:extLst>
              </a:tr>
              <a:tr h="620830">
                <a:tc>
                  <a:txBody>
                    <a:bodyPr/>
                    <a:lstStyle/>
                    <a:p>
                      <a:pPr algn="ctr"/>
                      <a:r>
                        <a:rPr lang="fr-FR" sz="1600"/>
                        <a:t>Transposition des comptes</a:t>
                      </a:r>
                    </a:p>
                  </a:txBody>
                  <a:tcPr anchor="ctr">
                    <a:lnL w="28575">
                      <a:solidFill>
                        <a:schemeClr val="accent1"/>
                      </a:solidFill>
                    </a:lnL>
                    <a:lnT w="28575">
                      <a:solidFill>
                        <a:schemeClr val="accent1"/>
                      </a:solidFill>
                    </a:lnT>
                    <a:lnB w="28575">
                      <a:solidFill>
                        <a:schemeClr val="accent1"/>
                      </a:solidFill>
                    </a:lnB>
                  </a:tcPr>
                </a:tc>
                <a:tc>
                  <a:txBody>
                    <a:bodyPr/>
                    <a:lstStyle/>
                    <a:p>
                      <a:pPr lvl="0" algn="l">
                        <a:buNone/>
                      </a:pPr>
                      <a:r>
                        <a:rPr lang="fr-FR" sz="1600"/>
                        <a:t>Envoi de la procédure sur l'adresse mail du référent projet</a:t>
                      </a:r>
                      <a:endParaRPr lang="fr-FR"/>
                    </a:p>
                  </a:txBody>
                  <a:tcPr anchor="ctr">
                    <a:lnT w="28575">
                      <a:solidFill>
                        <a:schemeClr val="accent1"/>
                      </a:solidFill>
                    </a:lnT>
                    <a:lnB w="28575">
                      <a:solidFill>
                        <a:schemeClr val="accent1"/>
                      </a:solidFill>
                    </a:lnB>
                  </a:tcPr>
                </a:tc>
                <a:tc>
                  <a:txBody>
                    <a:bodyPr/>
                    <a:lstStyle/>
                    <a:p>
                      <a:pPr algn="l"/>
                      <a:r>
                        <a:rPr lang="fr-FR" sz="1600"/>
                        <a:t>Mise en application sur l'ensemble des comptes avec </a:t>
                      </a:r>
                      <a:r>
                        <a:rPr lang="fr-FR" sz="1600" u="none" strike="noStrike" noProof="0"/>
                        <a:t>Ouverture de l'exercice en M57</a:t>
                      </a:r>
                      <a:endParaRPr lang="fr-FR" sz="1600"/>
                    </a:p>
                  </a:txBody>
                  <a:tcPr anchor="ctr">
                    <a:lnR w="28575">
                      <a:solidFill>
                        <a:schemeClr val="accent1"/>
                      </a:solidFill>
                    </a:lnR>
                    <a:lnT w="28575">
                      <a:solidFill>
                        <a:schemeClr val="accent1"/>
                      </a:solidFill>
                    </a:lnT>
                    <a:lnB w="28575">
                      <a:solidFill>
                        <a:schemeClr val="accent1"/>
                      </a:solidFill>
                    </a:lnB>
                  </a:tcPr>
                </a:tc>
                <a:extLst>
                  <a:ext uri="{0D108BD9-81ED-4DB2-BD59-A6C34878D82A}">
                    <a16:rowId xmlns:a16="http://schemas.microsoft.com/office/drawing/2014/main" val="887271279"/>
                  </a:ext>
                </a:extLst>
              </a:tr>
              <a:tr h="395892">
                <a:tc rowSpan="3">
                  <a:txBody>
                    <a:bodyPr/>
                    <a:lstStyle/>
                    <a:p>
                      <a:pPr lvl="0" algn="ctr">
                        <a:buNone/>
                      </a:pPr>
                      <a:r>
                        <a:rPr lang="fr-FR" sz="1600"/>
                        <a:t>Interfaces avec l'outil GF</a:t>
                      </a:r>
                    </a:p>
                  </a:txBody>
                  <a:tcPr anchor="ctr">
                    <a:lnL w="28575">
                      <a:solidFill>
                        <a:schemeClr val="accent1"/>
                      </a:solidFill>
                    </a:lnL>
                    <a:lnT w="28575">
                      <a:solidFill>
                        <a:schemeClr val="accent1"/>
                      </a:solidFill>
                    </a:lnT>
                    <a:lnB w="28575">
                      <a:solidFill>
                        <a:schemeClr val="accent1"/>
                      </a:solidFill>
                    </a:lnB>
                  </a:tcPr>
                </a:tc>
                <a:tc rowSpan="2">
                  <a:txBody>
                    <a:bodyPr/>
                    <a:lstStyle/>
                    <a:p>
                      <a:pPr lvl="0" algn="l">
                        <a:buNone/>
                      </a:pPr>
                      <a:r>
                        <a:rPr lang="fr-FR" sz="1600"/>
                        <a:t>Pour les applications gérées par le </a:t>
                      </a:r>
                      <a:r>
                        <a:rPr lang="fr-FR" sz="1600" err="1"/>
                        <a:t>Sictiam</a:t>
                      </a:r>
                      <a:r>
                        <a:rPr lang="fr-FR" sz="1600"/>
                        <a:t> : </a:t>
                      </a:r>
                      <a:r>
                        <a:rPr lang="fr-FR" sz="1600" u="none" strike="noStrike" noProof="0"/>
                        <a:t>Envoi de la procédure sur l'adresse mail du référent projet</a:t>
                      </a:r>
                    </a:p>
                    <a:p>
                      <a:pPr lvl="0" algn="l">
                        <a:buNone/>
                      </a:pPr>
                      <a:endParaRPr lang="fr-FR" sz="1600" u="none" strike="noStrike" noProof="0"/>
                    </a:p>
                  </a:txBody>
                  <a:tcPr anchor="ctr">
                    <a:lnT w="28575">
                      <a:solidFill>
                        <a:schemeClr val="accent1"/>
                      </a:solidFill>
                    </a:lnT>
                  </a:tcPr>
                </a:tc>
                <a:tc>
                  <a:txBody>
                    <a:bodyPr/>
                    <a:lstStyle/>
                    <a:p>
                      <a:pPr lvl="0" algn="l">
                        <a:buNone/>
                      </a:pPr>
                      <a:r>
                        <a:rPr lang="fr-FR" sz="1600" u="none" strike="noStrike" noProof="0"/>
                        <a:t>Mise en application sur l'ensemble des outils</a:t>
                      </a:r>
                    </a:p>
                  </a:txBody>
                  <a:tcPr anchor="ctr">
                    <a:lnR w="28575">
                      <a:solidFill>
                        <a:schemeClr val="accent1"/>
                      </a:solidFill>
                    </a:lnR>
                    <a:lnT w="28575">
                      <a:solidFill>
                        <a:schemeClr val="accent1"/>
                      </a:solidFill>
                    </a:lnT>
                  </a:tcPr>
                </a:tc>
                <a:extLst>
                  <a:ext uri="{0D108BD9-81ED-4DB2-BD59-A6C34878D82A}">
                    <a16:rowId xmlns:a16="http://schemas.microsoft.com/office/drawing/2014/main" val="92858149"/>
                  </a:ext>
                </a:extLst>
              </a:tr>
              <a:tr h="719803">
                <a:tc vMerge="1">
                  <a:txBody>
                    <a:bodyPr/>
                    <a:lstStyle/>
                    <a:p>
                      <a:endParaRPr lang="fr-FR"/>
                    </a:p>
                  </a:txBody>
                  <a:tcPr marL="0" marR="0" marT="0" marB="0" horzOverflow="overflow"/>
                </a:tc>
                <a:tc vMerge="1">
                  <a:txBody>
                    <a:bodyPr/>
                    <a:lstStyle/>
                    <a:p>
                      <a:endParaRPr lang="fr-FR"/>
                    </a:p>
                  </a:txBody>
                  <a:tcPr marL="0" marR="0" marT="0" marB="0" horzOverflow="overflow"/>
                </a:tc>
                <a:tc rowSpan="2">
                  <a:txBody>
                    <a:bodyPr/>
                    <a:lstStyle/>
                    <a:p>
                      <a:pPr lvl="0" algn="l">
                        <a:buNone/>
                      </a:pPr>
                      <a:r>
                        <a:rPr lang="fr-FR" sz="1600" u="none" strike="noStrike" noProof="0"/>
                        <a:t>Pour les applications non gérées par le SICTIAM, prendre contact avec l'éditeur</a:t>
                      </a:r>
                      <a:endParaRPr lang="fr-FR"/>
                    </a:p>
                  </a:txBody>
                  <a:tcPr anchor="ctr">
                    <a:lnR w="28575">
                      <a:solidFill>
                        <a:schemeClr val="accent1"/>
                      </a:solidFill>
                    </a:lnR>
                    <a:lnB w="28575">
                      <a:solidFill>
                        <a:schemeClr val="accent1"/>
                      </a:solidFill>
                    </a:lnB>
                  </a:tcPr>
                </a:tc>
                <a:extLst>
                  <a:ext uri="{0D108BD9-81ED-4DB2-BD59-A6C34878D82A}">
                    <a16:rowId xmlns:a16="http://schemas.microsoft.com/office/drawing/2014/main" val="381861744"/>
                  </a:ext>
                </a:extLst>
              </a:tr>
              <a:tr h="386894">
                <a:tc vMerge="1">
                  <a:txBody>
                    <a:bodyPr/>
                    <a:lstStyle/>
                    <a:p>
                      <a:endParaRPr lang="fr-FR"/>
                    </a:p>
                  </a:txBody>
                  <a:tcPr marL="0" marR="0" marT="0" marB="0" horzOverflow="overflow"/>
                </a:tc>
                <a:tc>
                  <a:txBody>
                    <a:bodyPr/>
                    <a:lstStyle/>
                    <a:p>
                      <a:pPr lvl="0" algn="l">
                        <a:buNone/>
                      </a:pPr>
                      <a:r>
                        <a:rPr lang="fr-FR" sz="1600" u="none" strike="noStrike" noProof="0"/>
                        <a:t>Ex : </a:t>
                      </a:r>
                      <a:r>
                        <a:rPr lang="fr-FR" sz="1600" u="none" strike="noStrike" noProof="0" err="1"/>
                        <a:t>e.paie</a:t>
                      </a:r>
                      <a:endParaRPr lang="fr-FR" err="1"/>
                    </a:p>
                  </a:txBody>
                  <a:tcPr anchor="ctr">
                    <a:lnB w="28575">
                      <a:solidFill>
                        <a:schemeClr val="accent1"/>
                      </a:solidFill>
                    </a:lnB>
                  </a:tcPr>
                </a:tc>
                <a:tc vMerge="1">
                  <a:txBody>
                    <a:bodyPr/>
                    <a:lstStyle/>
                    <a:p>
                      <a:endParaRPr lang="fr-FR"/>
                    </a:p>
                  </a:txBody>
                  <a:tcPr marL="0" marR="0" marT="0" marB="0" horzOverflow="overflow"/>
                </a:tc>
                <a:extLst>
                  <a:ext uri="{0D108BD9-81ED-4DB2-BD59-A6C34878D82A}">
                    <a16:rowId xmlns:a16="http://schemas.microsoft.com/office/drawing/2014/main" val="1878721589"/>
                  </a:ext>
                </a:extLst>
              </a:tr>
              <a:tr h="881760">
                <a:tc rowSpan="3">
                  <a:txBody>
                    <a:bodyPr/>
                    <a:lstStyle/>
                    <a:p>
                      <a:pPr algn="ctr"/>
                      <a:r>
                        <a:rPr lang="fr-FR" sz="1600"/>
                        <a:t>Immobilisations</a:t>
                      </a:r>
                    </a:p>
                  </a:txBody>
                  <a:tcPr anchor="ctr">
                    <a:lnL w="28575">
                      <a:solidFill>
                        <a:schemeClr val="accent1"/>
                      </a:solidFill>
                    </a:lnL>
                    <a:lnT w="28575">
                      <a:solidFill>
                        <a:schemeClr val="accent1"/>
                      </a:solidFill>
                    </a:lnT>
                    <a:lnB w="28575">
                      <a:solidFill>
                        <a:schemeClr val="accent1"/>
                      </a:solidFill>
                    </a:lnB>
                  </a:tcPr>
                </a:tc>
                <a:tc>
                  <a:txBody>
                    <a:bodyPr/>
                    <a:lstStyle/>
                    <a:p>
                      <a:pPr algn="l"/>
                      <a:r>
                        <a:rPr lang="fr-FR" sz="1600"/>
                        <a:t>Formations mutualisées "Les immobilisations"</a:t>
                      </a:r>
                    </a:p>
                  </a:txBody>
                  <a:tcPr anchor="ctr">
                    <a:lnT w="28575">
                      <a:solidFill>
                        <a:schemeClr val="accent1"/>
                      </a:solidFill>
                    </a:lnT>
                  </a:tcPr>
                </a:tc>
                <a:tc>
                  <a:txBody>
                    <a:bodyPr/>
                    <a:lstStyle/>
                    <a:p>
                      <a:pPr lvl="0" algn="l">
                        <a:lnSpc>
                          <a:spcPct val="100000"/>
                        </a:lnSpc>
                        <a:spcBef>
                          <a:spcPts val="0"/>
                        </a:spcBef>
                        <a:spcAft>
                          <a:spcPts val="0"/>
                        </a:spcAft>
                        <a:buNone/>
                      </a:pPr>
                      <a:r>
                        <a:rPr lang="fr-FR" sz="1600" u="none" strike="noStrike" noProof="0"/>
                        <a:t>Mise en application sur les immobilisations concernées</a:t>
                      </a:r>
                    </a:p>
                    <a:p>
                      <a:pPr lvl="0" algn="l">
                        <a:buNone/>
                      </a:pPr>
                      <a:endParaRPr lang="fr-FR" sz="1600"/>
                    </a:p>
                  </a:txBody>
                  <a:tcPr anchor="ctr">
                    <a:lnR w="28575">
                      <a:solidFill>
                        <a:schemeClr val="accent1"/>
                      </a:solidFill>
                    </a:lnR>
                    <a:lnT w="28575">
                      <a:solidFill>
                        <a:schemeClr val="accent1"/>
                      </a:solidFill>
                    </a:lnT>
                  </a:tcPr>
                </a:tc>
                <a:extLst>
                  <a:ext uri="{0D108BD9-81ED-4DB2-BD59-A6C34878D82A}">
                    <a16:rowId xmlns:a16="http://schemas.microsoft.com/office/drawing/2014/main" val="4214660898"/>
                  </a:ext>
                </a:extLst>
              </a:tr>
              <a:tr h="620830">
                <a:tc vMerge="1">
                  <a:txBody>
                    <a:bodyPr/>
                    <a:lstStyle/>
                    <a:p>
                      <a:endParaRPr lang="fr-FR"/>
                    </a:p>
                  </a:txBody>
                  <a:tcPr marL="0" marR="0" marT="0" marB="0" horzOverflow="overflow"/>
                </a:tc>
                <a:tc>
                  <a:txBody>
                    <a:bodyPr/>
                    <a:lstStyle/>
                    <a:p>
                      <a:pPr lvl="0" algn="l">
                        <a:buNone/>
                      </a:pPr>
                      <a:r>
                        <a:rPr lang="fr-FR" sz="1600"/>
                        <a:t>Si besoin prestation de reprise d'état d'actif trésorerie</a:t>
                      </a:r>
                    </a:p>
                  </a:txBody>
                  <a:tcPr anchor="ctr"/>
                </a:tc>
                <a:tc>
                  <a:txBody>
                    <a:bodyPr/>
                    <a:lstStyle/>
                    <a:p>
                      <a:pPr lvl="0" algn="l">
                        <a:buNone/>
                      </a:pPr>
                      <a:r>
                        <a:rPr lang="fr-FR" sz="1600"/>
                        <a:t>Récupérer l'état de l'actif trésorerie</a:t>
                      </a:r>
                      <a:endParaRPr lang="fr-FR"/>
                    </a:p>
                    <a:p>
                      <a:pPr lvl="0" algn="l">
                        <a:buNone/>
                      </a:pPr>
                      <a:r>
                        <a:rPr lang="fr-FR" sz="1600"/>
                        <a:t>Contrôle et mise à jour des biens repris</a:t>
                      </a:r>
                    </a:p>
                  </a:txBody>
                  <a:tcPr anchor="ctr">
                    <a:lnR w="28575">
                      <a:solidFill>
                        <a:schemeClr val="accent1"/>
                      </a:solidFill>
                    </a:lnR>
                  </a:tcPr>
                </a:tc>
                <a:extLst>
                  <a:ext uri="{0D108BD9-81ED-4DB2-BD59-A6C34878D82A}">
                    <a16:rowId xmlns:a16="http://schemas.microsoft.com/office/drawing/2014/main" val="2210550546"/>
                  </a:ext>
                </a:extLst>
              </a:tr>
              <a:tr h="620830">
                <a:tc vMerge="1">
                  <a:txBody>
                    <a:bodyPr/>
                    <a:lstStyle/>
                    <a:p>
                      <a:endParaRPr lang="fr-FR"/>
                    </a:p>
                  </a:txBody>
                  <a:tcPr marL="0" marR="0" marT="0" marB="0" horzOverflow="overflow"/>
                </a:tc>
                <a:tc>
                  <a:txBody>
                    <a:bodyPr/>
                    <a:lstStyle/>
                    <a:p>
                      <a:pPr lvl="0" algn="l">
                        <a:buNone/>
                      </a:pPr>
                      <a:r>
                        <a:rPr lang="fr-FR" sz="1600" u="none" strike="noStrike" noProof="0"/>
                        <a:t>Envoi de la procédure sur l'adresse mail du référent projet transposition des comptes</a:t>
                      </a:r>
                    </a:p>
                  </a:txBody>
                  <a:tcPr anchor="ctr">
                    <a:lnB w="28575">
                      <a:solidFill>
                        <a:schemeClr val="accent1"/>
                      </a:solidFill>
                    </a:lnB>
                  </a:tcPr>
                </a:tc>
                <a:tc>
                  <a:txBody>
                    <a:bodyPr/>
                    <a:lstStyle/>
                    <a:p>
                      <a:pPr lvl="0" algn="l">
                        <a:buNone/>
                      </a:pPr>
                      <a:r>
                        <a:rPr lang="fr-FR" sz="1600" u="none" strike="noStrike" noProof="0"/>
                        <a:t>Mise en application sur l'ensemble des immobilisations</a:t>
                      </a:r>
                      <a:endParaRPr lang="fr-FR" sz="1600"/>
                    </a:p>
                  </a:txBody>
                  <a:tcPr anchor="ctr">
                    <a:lnR w="28575">
                      <a:solidFill>
                        <a:schemeClr val="accent1"/>
                      </a:solidFill>
                    </a:lnR>
                    <a:lnB w="28575">
                      <a:solidFill>
                        <a:schemeClr val="accent1"/>
                      </a:solidFill>
                    </a:lnB>
                  </a:tcPr>
                </a:tc>
                <a:extLst>
                  <a:ext uri="{0D108BD9-81ED-4DB2-BD59-A6C34878D82A}">
                    <a16:rowId xmlns:a16="http://schemas.microsoft.com/office/drawing/2014/main" val="1053425108"/>
                  </a:ext>
                </a:extLst>
              </a:tr>
              <a:tr h="881760">
                <a:tc>
                  <a:txBody>
                    <a:bodyPr/>
                    <a:lstStyle/>
                    <a:p>
                      <a:pPr lvl="0" algn="ctr">
                        <a:buNone/>
                      </a:pPr>
                      <a:r>
                        <a:rPr lang="fr-FR" sz="1600"/>
                        <a:t>CFU</a:t>
                      </a:r>
                    </a:p>
                  </a:txBody>
                  <a:tcPr anchor="ctr">
                    <a:lnL w="28575">
                      <a:solidFill>
                        <a:schemeClr val="accent1"/>
                      </a:solidFill>
                    </a:lnL>
                    <a:lnT w="28575">
                      <a:solidFill>
                        <a:schemeClr val="accent1"/>
                      </a:solidFill>
                    </a:lnT>
                    <a:lnB w="28575">
                      <a:solidFill>
                        <a:schemeClr val="accent1"/>
                      </a:solidFill>
                    </a:lnB>
                  </a:tcPr>
                </a:tc>
                <a:tc>
                  <a:txBody>
                    <a:bodyPr/>
                    <a:lstStyle/>
                    <a:p>
                      <a:pPr lvl="0" algn="l">
                        <a:buNone/>
                      </a:pPr>
                      <a:r>
                        <a:rPr lang="fr-FR" sz="1600" u="none" strike="noStrike" noProof="0"/>
                        <a:t>Envoi de la procédure sur l'adresse mail du référent projet pour les collectivités expérimentatrices</a:t>
                      </a:r>
                      <a:endParaRPr lang="fr-FR" sz="1600"/>
                    </a:p>
                  </a:txBody>
                  <a:tcPr anchor="ctr">
                    <a:lnT w="28575">
                      <a:solidFill>
                        <a:schemeClr val="accent1"/>
                      </a:solidFill>
                    </a:lnT>
                    <a:lnB w="28575">
                      <a:solidFill>
                        <a:schemeClr val="accent1"/>
                      </a:solidFill>
                    </a:lnB>
                  </a:tcPr>
                </a:tc>
                <a:tc>
                  <a:txBody>
                    <a:bodyPr/>
                    <a:lstStyle/>
                    <a:p>
                      <a:pPr lvl="0" algn="l">
                        <a:buNone/>
                      </a:pPr>
                      <a:r>
                        <a:rPr lang="fr-FR" sz="1600"/>
                        <a:t>Mise en application dans l'outil</a:t>
                      </a:r>
                    </a:p>
                  </a:txBody>
                  <a:tcPr anchor="ctr">
                    <a:lnR w="28575">
                      <a:solidFill>
                        <a:schemeClr val="accent1"/>
                      </a:solidFill>
                    </a:lnR>
                    <a:lnT w="28575">
                      <a:solidFill>
                        <a:schemeClr val="accent1"/>
                      </a:solidFill>
                    </a:lnT>
                    <a:lnB w="28575">
                      <a:solidFill>
                        <a:schemeClr val="accent1"/>
                      </a:solidFill>
                    </a:lnB>
                  </a:tcPr>
                </a:tc>
                <a:extLst>
                  <a:ext uri="{0D108BD9-81ED-4DB2-BD59-A6C34878D82A}">
                    <a16:rowId xmlns:a16="http://schemas.microsoft.com/office/drawing/2014/main" val="3929398469"/>
                  </a:ext>
                </a:extLst>
              </a:tr>
            </a:tbl>
          </a:graphicData>
        </a:graphic>
      </p:graphicFrame>
    </p:spTree>
    <p:extLst>
      <p:ext uri="{BB962C8B-B14F-4D97-AF65-F5344CB8AC3E}">
        <p14:creationId xmlns:p14="http://schemas.microsoft.com/office/powerpoint/2010/main" val="179990076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79215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Modalité d’adoption du référentiel M57 – Prérequis administratif</a:t>
            </a:r>
            <a:endParaRPr lang="fr-FR" sz="2800" b="1">
              <a:solidFill>
                <a:srgbClr val="2C55A2"/>
              </a:solidFill>
              <a:latin typeface="Montserrat" panose="00000500000000000000" pitchFamily="2" charset="0"/>
            </a:endParaRPr>
          </a:p>
        </p:txBody>
      </p:sp>
      <p:sp>
        <p:nvSpPr>
          <p:cNvPr id="2" name="ZoneTexte 1">
            <a:extLst>
              <a:ext uri="{FF2B5EF4-FFF2-40B4-BE49-F238E27FC236}">
                <a16:creationId xmlns:a16="http://schemas.microsoft.com/office/drawing/2014/main" id="{FBFC445D-C6CB-4F72-AAD0-C8BEC8AEE9B4}"/>
              </a:ext>
            </a:extLst>
          </p:cNvPr>
          <p:cNvSpPr txBox="1"/>
          <p:nvPr/>
        </p:nvSpPr>
        <p:spPr>
          <a:xfrm>
            <a:off x="825478" y="1336387"/>
            <a:ext cx="11514220" cy="6247864"/>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fr-FR" sz="3200"/>
              <a:t>L’adoption volontaire du référentiel M57 « abrégé » nécessite une </a:t>
            </a:r>
            <a:r>
              <a:rPr lang="fr-FR" sz="3200" b="1"/>
              <a:t>délibération</a:t>
            </a:r>
            <a:r>
              <a:rPr lang="fr-FR" sz="3200"/>
              <a:t> de l’organe délibérant en N-1 pour une application au 1er janvier N.</a:t>
            </a:r>
          </a:p>
          <a:p>
            <a:endParaRPr lang="fr-FR" sz="3200"/>
          </a:p>
          <a:p>
            <a:pPr marL="457200" indent="-457200">
              <a:buFont typeface="Arial" panose="020B0604020202020204" pitchFamily="34" charset="0"/>
              <a:buChar char="•"/>
            </a:pPr>
            <a:r>
              <a:rPr lang="fr-FR" sz="3200"/>
              <a:t>Pour l’exercice du droit d’option </a:t>
            </a:r>
            <a:r>
              <a:rPr lang="fr-FR" sz="3200" b="1"/>
              <a:t>l’avis du comptable public </a:t>
            </a:r>
            <a:r>
              <a:rPr lang="fr-FR" sz="3200"/>
              <a:t>est joint au projet de délibération. </a:t>
            </a:r>
          </a:p>
          <a:p>
            <a:pPr marL="457200" indent="-457200">
              <a:buFont typeface="Arial" panose="020B0604020202020204" pitchFamily="34" charset="0"/>
              <a:buChar char="•"/>
            </a:pPr>
            <a:endParaRPr lang="fr-FR" sz="3200"/>
          </a:p>
          <a:p>
            <a:pPr marL="457200" indent="-457200">
              <a:buFont typeface="Arial" panose="020B0604020202020204" pitchFamily="34" charset="0"/>
              <a:buChar char="•"/>
            </a:pPr>
            <a:r>
              <a:rPr lang="fr-FR" sz="3200"/>
              <a:t>Apurement du compte 1069 (si nécessaire)</a:t>
            </a:r>
          </a:p>
          <a:p>
            <a:pPr marL="457200" indent="-457200">
              <a:buFont typeface="Arial" panose="020B0604020202020204" pitchFamily="34" charset="0"/>
              <a:buChar char="•"/>
            </a:pPr>
            <a:endParaRPr lang="fr-FR" sz="3200"/>
          </a:p>
          <a:p>
            <a:pPr marL="457200" indent="-457200">
              <a:buFont typeface="Arial" panose="020B0604020202020204" pitchFamily="34" charset="0"/>
              <a:buChar char="•"/>
            </a:pPr>
            <a:r>
              <a:rPr lang="fr-FR" sz="3200"/>
              <a:t>Fiabilisation de l’actif</a:t>
            </a:r>
          </a:p>
          <a:p>
            <a:pPr marL="457200" indent="-457200">
              <a:buFont typeface="Arial" panose="020B0604020202020204" pitchFamily="34" charset="0"/>
              <a:buChar char="•"/>
            </a:pPr>
            <a:endParaRPr lang="fr-FR" sz="3200"/>
          </a:p>
          <a:p>
            <a:pPr marL="457200" indent="-457200">
              <a:buFont typeface="Arial" panose="020B0604020202020204" pitchFamily="34" charset="0"/>
              <a:buChar char="•"/>
            </a:pPr>
            <a:endParaRPr lang="fr-FR" sz="2400"/>
          </a:p>
          <a:p>
            <a:endParaRPr lang="fr-FR" sz="2400"/>
          </a:p>
        </p:txBody>
      </p:sp>
    </p:spTree>
    <p:extLst>
      <p:ext uri="{BB962C8B-B14F-4D97-AF65-F5344CB8AC3E}">
        <p14:creationId xmlns:p14="http://schemas.microsoft.com/office/powerpoint/2010/main" val="296109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panose="00000500000000000000" pitchFamily="2" charset="0"/>
              </a:rPr>
              <a:t>Définition</a:t>
            </a:r>
          </a:p>
        </p:txBody>
      </p:sp>
      <p:sp>
        <p:nvSpPr>
          <p:cNvPr id="2" name="ZoneTexte 1">
            <a:extLst>
              <a:ext uri="{FF2B5EF4-FFF2-40B4-BE49-F238E27FC236}">
                <a16:creationId xmlns:a16="http://schemas.microsoft.com/office/drawing/2014/main" id="{FBFC445D-C6CB-4F72-AAD0-C8BEC8AEE9B4}"/>
              </a:ext>
            </a:extLst>
          </p:cNvPr>
          <p:cNvSpPr txBox="1"/>
          <p:nvPr/>
        </p:nvSpPr>
        <p:spPr>
          <a:xfrm>
            <a:off x="873888" y="1151812"/>
            <a:ext cx="11514220" cy="4401205"/>
          </a:xfrm>
          <a:prstGeom prst="rect">
            <a:avLst/>
          </a:prstGeom>
          <a:noFill/>
        </p:spPr>
        <p:txBody>
          <a:bodyPr wrap="square" lIns="91440" tIns="45720" rIns="91440" bIns="45720" rtlCol="0" anchor="t">
            <a:spAutoFit/>
          </a:bodyPr>
          <a:lstStyle/>
          <a:p>
            <a:pPr algn="just"/>
            <a:r>
              <a:rPr lang="fr-FR" sz="2800"/>
              <a:t>Le référentiel M57 « abrégé » est destiné à s’appliquer aux collectivités de moins de 3 500 habitants. </a:t>
            </a:r>
          </a:p>
          <a:p>
            <a:pPr algn="just"/>
            <a:endParaRPr lang="fr-FR" sz="2800"/>
          </a:p>
          <a:p>
            <a:pPr algn="just"/>
            <a:r>
              <a:rPr lang="fr-FR" sz="2800"/>
              <a:t>Une disposition législative est envisagée pour qu’au 1er janvier 2022, ces collectivités adoptent le référentiel sans contraintes nouvelles par rapport à l’existant. </a:t>
            </a:r>
          </a:p>
          <a:p>
            <a:pPr algn="just"/>
            <a:endParaRPr lang="fr-FR" sz="2800"/>
          </a:p>
          <a:p>
            <a:pPr algn="just"/>
            <a:r>
              <a:rPr lang="fr-FR" sz="2800"/>
              <a:t>Cela se traduit par : </a:t>
            </a:r>
          </a:p>
          <a:p>
            <a:pPr marL="457200" indent="-457200" algn="just">
              <a:buFontTx/>
              <a:buChar char="-"/>
            </a:pPr>
            <a:r>
              <a:rPr lang="fr-FR" sz="2800"/>
              <a:t>un plan de comptes abrégé ;</a:t>
            </a:r>
          </a:p>
          <a:p>
            <a:pPr marL="457200" indent="-457200" algn="just">
              <a:buFontTx/>
              <a:buChar char="-"/>
            </a:pPr>
            <a:r>
              <a:rPr lang="fr-FR" sz="2800"/>
              <a:t>des règles budgétaires assouplies. </a:t>
            </a:r>
          </a:p>
        </p:txBody>
      </p:sp>
    </p:spTree>
    <p:extLst>
      <p:ext uri="{BB962C8B-B14F-4D97-AF65-F5344CB8AC3E}">
        <p14:creationId xmlns:p14="http://schemas.microsoft.com/office/powerpoint/2010/main" val="6011294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7B0FA-D1BD-4CAC-ADDC-66FEE45753A4}"/>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panose="00000500000000000000" pitchFamily="2" charset="0"/>
              </a:rPr>
              <a:t>Règles budgétaires communes</a:t>
            </a:r>
          </a:p>
        </p:txBody>
      </p:sp>
      <p:sp>
        <p:nvSpPr>
          <p:cNvPr id="2" name="ZoneTexte 1">
            <a:extLst>
              <a:ext uri="{FF2B5EF4-FFF2-40B4-BE49-F238E27FC236}">
                <a16:creationId xmlns:a16="http://schemas.microsoft.com/office/drawing/2014/main" id="{FBFC445D-C6CB-4F72-AAD0-C8BEC8AEE9B4}"/>
              </a:ext>
            </a:extLst>
          </p:cNvPr>
          <p:cNvSpPr txBox="1"/>
          <p:nvPr/>
        </p:nvSpPr>
        <p:spPr>
          <a:xfrm>
            <a:off x="722939" y="1501437"/>
            <a:ext cx="11514220" cy="4278094"/>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fr-FR" sz="2700"/>
              <a:t>Procéder à des virements de crédits de chapitre à chapitre au sein de la même section dans la limite de 7,5% (</a:t>
            </a:r>
            <a:r>
              <a:rPr lang="fr-FR" sz="2700">
                <a:solidFill>
                  <a:srgbClr val="C00000"/>
                </a:solidFill>
              </a:rPr>
              <a:t>hors dépenses de personnel</a:t>
            </a:r>
            <a:r>
              <a:rPr lang="fr-FR" sz="2700"/>
              <a:t>)</a:t>
            </a:r>
            <a:endParaRPr lang="fr-FR" sz="2700">
              <a:latin typeface="Arial" panose="020B0604020202020204" pitchFamily="34" charset="0"/>
              <a:cs typeface="Arial" panose="020B0604020202020204" pitchFamily="34" charset="0"/>
            </a:endParaRPr>
          </a:p>
          <a:p>
            <a:pPr algn="just"/>
            <a:endParaRPr lang="fr-FR" sz="27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fr-FR" sz="2700"/>
              <a:t>Suppression de la notion de charges et produits exceptionnels remplacé par “spécifique”</a:t>
            </a:r>
          </a:p>
          <a:p>
            <a:pPr marL="457200" indent="-457200" algn="just">
              <a:buFont typeface="Arial" panose="020B0604020202020204" pitchFamily="34" charset="0"/>
              <a:buChar char="•"/>
            </a:pPr>
            <a:endParaRPr lang="fr-FR" sz="27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fr-FR" sz="2700"/>
              <a:t>Obligation de constituer une provision dès l'apparition d'un risque avéré et une dépréciation dès la perte de valeur d'un actif</a:t>
            </a:r>
          </a:p>
          <a:p>
            <a:pPr algn="just"/>
            <a:br>
              <a:rPr lang="fr-FR" sz="2800">
                <a:effectLst/>
                <a:latin typeface="Calibri" panose="020F0502020204030204" pitchFamily="34" charset="0"/>
                <a:ea typeface="Calibri" panose="020F0502020204030204" pitchFamily="34" charset="0"/>
                <a:cs typeface="Times New Roman" panose="02020603050405020304" pitchFamily="18" charset="0"/>
              </a:rPr>
            </a:br>
            <a:r>
              <a:rPr lang="fr-FR" sz="2800">
                <a:effectLst/>
                <a:latin typeface="Calibri"/>
                <a:ea typeface="Times New Roman" panose="02020603050405020304" pitchFamily="18" charset="0"/>
              </a:rPr>
              <a:t> </a:t>
            </a:r>
            <a:endParaRPr lang="fr-FR" sz="2800">
              <a:latin typeface="Calibri"/>
            </a:endParaRPr>
          </a:p>
        </p:txBody>
      </p:sp>
    </p:spTree>
    <p:extLst>
      <p:ext uri="{BB962C8B-B14F-4D97-AF65-F5344CB8AC3E}">
        <p14:creationId xmlns:p14="http://schemas.microsoft.com/office/powerpoint/2010/main" val="184130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E10C24-702B-43BA-97EA-B5240039A5B7}"/>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Traitement des provisions</a:t>
            </a:r>
            <a:endParaRPr lang="fr-FR" sz="2800" b="1">
              <a:solidFill>
                <a:srgbClr val="2C55A2"/>
              </a:solidFill>
              <a:latin typeface="Montserrat" panose="00000500000000000000" pitchFamily="2" charset="0"/>
            </a:endParaRPr>
          </a:p>
        </p:txBody>
      </p:sp>
      <p:sp>
        <p:nvSpPr>
          <p:cNvPr id="3" name="ZoneTexte 2">
            <a:extLst>
              <a:ext uri="{FF2B5EF4-FFF2-40B4-BE49-F238E27FC236}">
                <a16:creationId xmlns:a16="http://schemas.microsoft.com/office/drawing/2014/main" id="{D4D33366-9C13-4454-873E-5E30FE484100}"/>
              </a:ext>
            </a:extLst>
          </p:cNvPr>
          <p:cNvSpPr txBox="1"/>
          <p:nvPr/>
        </p:nvSpPr>
        <p:spPr>
          <a:xfrm>
            <a:off x="1068796" y="1257300"/>
            <a:ext cx="11306946" cy="4154984"/>
          </a:xfrm>
          <a:prstGeom prst="rect">
            <a:avLst/>
          </a:prstGeom>
          <a:noFill/>
        </p:spPr>
        <p:txBody>
          <a:bodyPr wrap="square" lIns="91440" tIns="45720" rIns="91440" bIns="45720" rtlCol="0" anchor="t">
            <a:spAutoFit/>
          </a:bodyPr>
          <a:lstStyle/>
          <a:p>
            <a:pPr lvl="1" fontAlgn="base">
              <a:defRPr/>
            </a:pPr>
            <a:r>
              <a:rPr kumimoji="0" lang="fr-FR" sz="2400" b="0" i="0" u="none" strike="noStrike" kern="0" cap="none" spc="0" normalizeH="0" baseline="0" noProof="0">
                <a:ln>
                  <a:noFill/>
                </a:ln>
                <a:solidFill>
                  <a:srgbClr val="000000"/>
                </a:solidFill>
                <a:effectLst/>
                <a:uLnTx/>
                <a:uFillTx/>
                <a:latin typeface="Arial"/>
                <a:cs typeface="Arial"/>
                <a:sym typeface="Arial"/>
              </a:rPr>
              <a:t>En M57, la constitution d’une provision pour risque </a:t>
            </a:r>
            <a:r>
              <a:rPr lang="fr-FR" sz="2400"/>
              <a:t>est</a:t>
            </a:r>
            <a:r>
              <a:rPr kumimoji="0" lang="fr-FR" sz="2400" b="0" i="0" u="none" strike="noStrike" kern="0" cap="none" spc="0" normalizeH="0" baseline="0" noProof="0">
                <a:ln>
                  <a:noFill/>
                </a:ln>
                <a:solidFill>
                  <a:srgbClr val="000000"/>
                </a:solidFill>
                <a:effectLst/>
                <a:uLnTx/>
                <a:uFillTx/>
                <a:latin typeface="Arial"/>
                <a:cs typeface="Arial"/>
                <a:sym typeface="Arial"/>
              </a:rPr>
              <a:t> </a:t>
            </a:r>
            <a:r>
              <a:rPr kumimoji="0" lang="fr-FR" sz="2400" b="1" i="0" u="none" strike="noStrike" kern="0" cap="none" spc="0" normalizeH="0" baseline="0" noProof="0">
                <a:ln>
                  <a:noFill/>
                </a:ln>
                <a:solidFill>
                  <a:srgbClr val="000000"/>
                </a:solidFill>
                <a:effectLst/>
                <a:uLnTx/>
                <a:uFillTx/>
                <a:latin typeface="Arial"/>
                <a:cs typeface="Arial"/>
                <a:sym typeface="Arial"/>
              </a:rPr>
              <a:t>obligatoire</a:t>
            </a:r>
            <a:r>
              <a:rPr kumimoji="0" lang="fr-FR" sz="2400" b="0" i="0" u="none" strike="noStrike" kern="0" cap="none" spc="0" normalizeH="0" baseline="0" noProof="0">
                <a:ln>
                  <a:noFill/>
                </a:ln>
                <a:solidFill>
                  <a:srgbClr val="000000"/>
                </a:solidFill>
                <a:effectLst/>
                <a:uLnTx/>
                <a:uFillTx/>
                <a:latin typeface="Arial"/>
                <a:cs typeface="Arial"/>
                <a:sym typeface="Arial"/>
              </a:rPr>
              <a:t> : </a:t>
            </a:r>
            <a:br>
              <a:rPr lang="fr-FR" sz="2400" b="0" i="0" u="none" strike="noStrike" kern="0" cap="none" spc="0" normalizeH="0" baseline="0" noProof="0">
                <a:ln>
                  <a:noFill/>
                </a:ln>
                <a:effectLst/>
                <a:uLnTx/>
                <a:uFillTx/>
                <a:latin typeface="Arial"/>
                <a:cs typeface="Arial"/>
              </a:rPr>
            </a:br>
            <a:br>
              <a:rPr lang="fr-FR" sz="2400" b="0" i="0" u="none" strike="noStrike" kern="0" cap="none" spc="0" normalizeH="0" baseline="0" noProof="0">
                <a:ln>
                  <a:noFill/>
                </a:ln>
                <a:effectLst/>
                <a:uLnTx/>
                <a:uFillTx/>
                <a:latin typeface="Arial" panose="020B0604020202020204" pitchFamily="34" charset="0"/>
                <a:cs typeface="Arial" panose="020B0604020202020204" pitchFamily="34" charset="0"/>
              </a:rPr>
            </a:br>
            <a:endParaRPr kumimoji="0" lang="fr-FR"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a:p>
            <a:pPr marL="342900" marR="0" lvl="1"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2400" b="0" i="0" u="none" strike="noStrike" kern="0" cap="none" spc="0" normalizeH="0" baseline="0" noProof="0">
                <a:ln>
                  <a:noFill/>
                </a:ln>
                <a:solidFill>
                  <a:srgbClr val="000000"/>
                </a:solidFill>
                <a:effectLst/>
                <a:uLnTx/>
                <a:uFillTx/>
                <a:latin typeface="Arial"/>
                <a:cs typeface="Arial"/>
                <a:sym typeface="Arial"/>
              </a:rPr>
              <a:t>à l’apparition d’un contentieux</a:t>
            </a:r>
            <a:endParaRPr lang="fr-FR" sz="2400" b="0" i="0" u="none" strike="noStrike" kern="0" cap="none" spc="0" normalizeH="0" baseline="0" noProof="0">
              <a:ln>
                <a:noFill/>
              </a:ln>
              <a:solidFill>
                <a:srgbClr val="000000"/>
              </a:solidFill>
              <a:effectLst/>
              <a:uLnTx/>
              <a:uFillTx/>
              <a:latin typeface="Arial"/>
              <a:cs typeface="Arial"/>
            </a:endParaRPr>
          </a:p>
          <a:p>
            <a:pPr marL="342900" marR="0" lvl="1"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2400" b="0" i="0" u="none" strike="noStrike" kern="0" cap="none" spc="0" normalizeH="0" baseline="0" noProof="0">
                <a:ln>
                  <a:noFill/>
                </a:ln>
                <a:solidFill>
                  <a:srgbClr val="000000"/>
                </a:solidFill>
                <a:effectLst/>
                <a:uLnTx/>
                <a:uFillTx/>
                <a:latin typeface="Arial"/>
                <a:cs typeface="Arial"/>
                <a:sym typeface="Arial"/>
              </a:rPr>
              <a:t>en cas de procédure collective</a:t>
            </a:r>
            <a:endParaRPr lang="fr-FR" sz="2400"/>
          </a:p>
          <a:p>
            <a:pPr marL="342900" lvl="1" indent="-342900">
              <a:buFont typeface="Arial" panose="020B0604020202020204" pitchFamily="34" charset="0"/>
              <a:buChar char="•"/>
              <a:defRPr/>
            </a:pPr>
            <a:r>
              <a:rPr lang="fr-FR" sz="2400"/>
              <a:t>en cas de dépréciation de la valeur d’un actif </a:t>
            </a:r>
          </a:p>
          <a:p>
            <a:pPr marL="342900" marR="0" lvl="1"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2400" b="0" i="0" u="none" strike="noStrike" kern="0" cap="none" spc="0" normalizeH="0" baseline="0" noProof="0">
                <a:ln>
                  <a:noFill/>
                </a:ln>
                <a:solidFill>
                  <a:srgbClr val="000000"/>
                </a:solidFill>
                <a:effectLst/>
                <a:uLnTx/>
                <a:uFillTx/>
                <a:latin typeface="Arial"/>
                <a:cs typeface="Arial"/>
                <a:sym typeface="Arial"/>
              </a:rPr>
              <a:t>en cas de recouvrement compromis malgré les diligences du comptable</a:t>
            </a:r>
            <a:endParaRPr kumimoji="0" lang="fr-FR"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br>
              <a:rPr lang="fr-FR" sz="2400" b="0" i="0" u="none" strike="noStrike" kern="0" cap="none" spc="0" normalizeH="0" baseline="0" noProof="0">
                <a:ln>
                  <a:noFill/>
                </a:ln>
                <a:effectLst/>
                <a:uLnTx/>
                <a:uFillTx/>
                <a:latin typeface="Arial"/>
                <a:cs typeface="Arial"/>
              </a:rPr>
            </a:br>
            <a:br>
              <a:rPr lang="fr-FR" sz="2400" b="0" i="0" u="none" strike="noStrike" kern="0" cap="none" spc="0" normalizeH="0" baseline="0" noProof="0">
                <a:ln>
                  <a:noFill/>
                </a:ln>
                <a:effectLst/>
                <a:uLnTx/>
                <a:uFillTx/>
                <a:latin typeface="Arial"/>
                <a:cs typeface="Arial"/>
              </a:rPr>
            </a:br>
            <a:r>
              <a:rPr kumimoji="0" lang="fr-FR" sz="2400" b="1" i="0" u="none" strike="noStrike" kern="0" cap="none" spc="0" normalizeH="0" baseline="0" noProof="0">
                <a:ln>
                  <a:noFill/>
                </a:ln>
                <a:solidFill>
                  <a:srgbClr val="000000"/>
                </a:solidFill>
                <a:effectLst/>
                <a:uLnTx/>
                <a:uFillTx/>
                <a:latin typeface="Arial"/>
                <a:cs typeface="Arial"/>
                <a:sym typeface="Arial"/>
              </a:rPr>
              <a:t>Pour les communes, par principe une provision, est semi-budgétaire, elle peut être budgétaire sur option (délibération) </a:t>
            </a:r>
            <a:endParaRPr lang="fr-FR"/>
          </a:p>
        </p:txBody>
      </p:sp>
    </p:spTree>
    <p:extLst>
      <p:ext uri="{BB962C8B-B14F-4D97-AF65-F5344CB8AC3E}">
        <p14:creationId xmlns:p14="http://schemas.microsoft.com/office/powerpoint/2010/main" val="60047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E10C24-702B-43BA-97EA-B5240039A5B7}"/>
              </a:ext>
            </a:extLst>
          </p:cNvPr>
          <p:cNvSpPr/>
          <p:nvPr/>
        </p:nvSpPr>
        <p:spPr>
          <a:xfrm>
            <a:off x="384311" y="400658"/>
            <a:ext cx="12396555" cy="523220"/>
          </a:xfrm>
          <a:prstGeom prst="rect">
            <a:avLst/>
          </a:prstGeom>
        </p:spPr>
        <p:txBody>
          <a:bodyPr wrap="square" lIns="91440" tIns="45720" rIns="91440" bIns="45720" anchor="t">
            <a:spAutoFit/>
          </a:bodyPr>
          <a:lstStyle/>
          <a:p>
            <a:r>
              <a:rPr lang="fr-FR" sz="2800" b="1">
                <a:solidFill>
                  <a:srgbClr val="2C55A2"/>
                </a:solidFill>
                <a:latin typeface="Montserrat"/>
              </a:rPr>
              <a:t>Règles budgétaires assouplies pour la M57 abrégée</a:t>
            </a:r>
            <a:endParaRPr lang="fr-FR" sz="2800" b="1">
              <a:solidFill>
                <a:srgbClr val="2C55A2"/>
              </a:solidFill>
              <a:latin typeface="Montserrat" panose="00000500000000000000" pitchFamily="2" charset="0"/>
            </a:endParaRPr>
          </a:p>
        </p:txBody>
      </p:sp>
      <p:sp>
        <p:nvSpPr>
          <p:cNvPr id="3" name="ZoneTexte 2">
            <a:extLst>
              <a:ext uri="{FF2B5EF4-FFF2-40B4-BE49-F238E27FC236}">
                <a16:creationId xmlns:a16="http://schemas.microsoft.com/office/drawing/2014/main" id="{6A28B10A-0547-4686-A346-3F827704C286}"/>
              </a:ext>
            </a:extLst>
          </p:cNvPr>
          <p:cNvSpPr txBox="1"/>
          <p:nvPr/>
        </p:nvSpPr>
        <p:spPr>
          <a:xfrm>
            <a:off x="260053" y="923878"/>
            <a:ext cx="12924431" cy="57554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2400" b="1"/>
              <a:t>Pas</a:t>
            </a:r>
            <a:r>
              <a:rPr lang="fr-FR" sz="2400"/>
              <a:t> de présentation d’un rapport d’orientation budgétaire (et de tenue d’un débat d’orientation Budgétaire)</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d’adoption d’un règlement budgétaire et financier (RBF) ; le régime des autorisations de programme (AP) et d’engagement (AE) sera maintenu</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de présentation croisée nature/fonction des crédits budgétaires ; </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de modification des annexes du budget actuellement produites par les communes de moins de 3 500 habitants ;</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de présentation d’un rapport sur la situation en matière de développement durable</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d’amortissement (sauf subventions d’équipement versées finançant bien identifiable)</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400" b="1"/>
              <a:t>Pas</a:t>
            </a:r>
            <a:r>
              <a:rPr lang="fr-FR" sz="2400"/>
              <a:t> de rattachement de charges et produits en fin d’exercice (ex: ICNE)</a:t>
            </a:r>
          </a:p>
        </p:txBody>
      </p:sp>
    </p:spTree>
    <p:extLst>
      <p:ext uri="{BB962C8B-B14F-4D97-AF65-F5344CB8AC3E}">
        <p14:creationId xmlns:p14="http://schemas.microsoft.com/office/powerpoint/2010/main" val="382988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4484DDC01B114A99B5332FD5F7C4AE" ma:contentTypeVersion="2" ma:contentTypeDescription="Crée un document." ma:contentTypeScope="" ma:versionID="33e2a4381eb19a58e4817b89792316d7">
  <xsd:schema xmlns:xsd="http://www.w3.org/2001/XMLSchema" xmlns:xs="http://www.w3.org/2001/XMLSchema" xmlns:p="http://schemas.microsoft.com/office/2006/metadata/properties" xmlns:ns2="9043b9e9-4ef9-443c-b7f0-695aab6197af" targetNamespace="http://schemas.microsoft.com/office/2006/metadata/properties" ma:root="true" ma:fieldsID="f115a6b407fab71dbd4959f39617192e" ns2:_="">
    <xsd:import namespace="9043b9e9-4ef9-443c-b7f0-695aab6197a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b9e9-4ef9-443c-b7f0-695aab619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F6DE7-0346-4213-A539-8A24009DE6DE}">
  <ds:schemaRefs>
    <ds:schemaRef ds:uri="9043b9e9-4ef9-443c-b7f0-695aab619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F6C54-DD44-4C4B-A43C-49524E037EF0}">
  <ds:schemaRefs>
    <ds:schemaRef ds:uri="b36b1190-d231-4b79-b12a-10b68cbaf4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B6CAC00-C5AA-4CD7-AEE5-EFBCF9B2D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3448</Words>
  <Application>Microsoft Office PowerPoint</Application>
  <PresentationFormat>Personnalisé</PresentationFormat>
  <Paragraphs>453</Paragraphs>
  <Slides>47</Slides>
  <Notes>32</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47</vt:i4>
      </vt:variant>
    </vt:vector>
  </HeadingPairs>
  <TitlesOfParts>
    <vt:vector size="65" baseType="lpstr">
      <vt:lpstr>Arial</vt:lpstr>
      <vt:lpstr>Arial,Sans-Serif</vt:lpstr>
      <vt:lpstr>Calibri</vt:lpstr>
      <vt:lpstr>Century Gothic</vt:lpstr>
      <vt:lpstr>Courier New</vt:lpstr>
      <vt:lpstr>Euclid Flex B Light</vt:lpstr>
      <vt:lpstr>Gotham HTF Bold</vt:lpstr>
      <vt:lpstr>Gotham HTF Book Condensed</vt:lpstr>
      <vt:lpstr>Gotham HTF Medium</vt:lpstr>
      <vt:lpstr>Helvetica Neue</vt:lpstr>
      <vt:lpstr>Helvetica Neue Light</vt:lpstr>
      <vt:lpstr>Montserrat</vt:lpstr>
      <vt:lpstr>open sans</vt:lpstr>
      <vt:lpstr>Segoe UI Emoji</vt:lpstr>
      <vt:lpstr>Symbol</vt:lpstr>
      <vt:lpstr>5_Conception personnalisée</vt:lpstr>
      <vt:lpstr>20_Conception personnalisée</vt:lpstr>
      <vt:lpstr>21_Conception personnalisée</vt:lpstr>
      <vt:lpstr>Vers la M57</vt:lpstr>
      <vt:lpstr>Présentation M57 - CFU Abrégée</vt:lpstr>
      <vt:lpstr>Agenda</vt:lpstr>
      <vt:lpstr>Récapitulatif du type des normes M57 applicable au 01/01/2022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E.GF 2009 Changement de norme, traitement des immobilisations et CFU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E-magnus paie Changement de norme</vt:lpstr>
      <vt:lpstr>Présentation PowerPoint</vt:lpstr>
      <vt:lpstr>Présentation PowerPoint</vt:lpstr>
      <vt:lpstr>Présentation PowerPoint</vt:lpstr>
      <vt:lpstr>E-magnus Factu Changement de norme M57 développée</vt:lpstr>
      <vt:lpstr>Présentation PowerPoint</vt:lpstr>
      <vt:lpstr>Présentation PowerPoint</vt:lpstr>
      <vt:lpstr>Le projet avec l'outil e.magnus: accompagnement du SICTIAM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stratégie</dc:title>
  <dc:creator>Federica ROMANAZZI</dc:creator>
  <cp:lastModifiedBy>Audrey GIACOBI</cp:lastModifiedBy>
  <cp:revision>43</cp:revision>
  <dcterms:modified xsi:type="dcterms:W3CDTF">2021-12-02T13:27:20Z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0x0101009D4484DDC01B114A99B5332FD5F7C4AE</vt:lpwstr>
  </property>
</Properties>
</file>